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hsjU2edEKrdIOBBLmKf624Y87ju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co Battaglia" initials="" lastIdx="2" clrIdx="0"/>
  <p:cmAuthor id="1" name="Rahel Hofstetter"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p:restoredTop sz="94658"/>
  </p:normalViewPr>
  <p:slideViewPr>
    <p:cSldViewPr snapToGrid="0">
      <p:cViewPr varScale="1">
        <p:scale>
          <a:sx n="102" d="100"/>
          <a:sy n="102" d="100"/>
        </p:scale>
        <p:origin x="1440"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6-05T09:32:10.125" idx="1">
    <p:pos x="6000" y="0"/>
    <p:text>Vorschlag Umformulierung:
Ist es gerechtfertigt, fiktive Kosten zu besteuern? 
@rahel.hofstetter@bertakomm.ch
_Reassigned to rahel.hofstetter@bertakomm.ch_</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lJcwzTw"/>
      </p:ext>
    </p:extLst>
  </p:cm>
  <p:cm authorId="1" dt="2025-06-05T09:31:56.776" idx="1">
    <p:pos x="6000" y="0"/>
    <p:text>Ich finde die Präsentation mit den Folien 3-6 so sinnvoll. Die Absurdität der Besteuerung auf etwas fiktivem wird so schön aufgebaut und dann auf Folie 6/7 mit Bezug auf den Eigenmietwert beantwortet.
Ich würde darum nicht zu Beginn mit deiner Frage einsteigen. Sondern sie so dramatisch aufbauen, wie es Urs gemacht hat.</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lTRmo4U"/>
      </p:ext>
    </p:extLst>
  </p:cm>
  <p:cm authorId="1" dt="2025-06-05T09:32:10.125" idx="2">
    <p:pos x="6000" y="0"/>
    <p:text>FYI der HEV hat die Präsi auch schon ge-feedbackt.</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lTRmo4Y"/>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5-06-05T09:34:18.524" idx="2">
    <p:pos x="528" y="1150"/>
    <p:text>Ein Einkommen ist keine Steuer, oder? 
@rahel.hofstetter@bertakomm.ch
_Reassigned to rahel.hofstetter@bertakomm.ch_</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lJcwzT0"/>
      </p:ext>
    </p:extLst>
  </p:cm>
  <p:cm authorId="1" dt="2025-06-05T09:34:18.524" idx="3">
    <p:pos x="528" y="1150"/>
    <p:text>Einkommen wird besteuert. 
Aber dieses Argument ist, dass zum normalen Einkommen ein zusätzliches inexistentes Einkommen dazu gerechnet wird. Damit erhöht sich das Einkommen, das man auf der Steuererklärung angeben muss. Und damit natürlich auch, wie viel Steuern man zahlen muss. Weil man ja als reicher eingestuft wird, als man eigentlich ist. Und das ist, weil der Eigenmietwert wie als Einkommen deklariert wird.
@marco.battaglia@bertakomm.ch Hilft dir das so?</p:text>
    <p:extLst>
      <p:ext uri="{C676402C-5697-4E1C-873F-D02D1690AC5C}">
        <p15:threadingInfo xmlns:p15="http://schemas.microsoft.com/office/powerpoint/2012/main" timeZoneBias="0">
          <p15:parentCm authorId="0" idx="2"/>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lTRmo4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Arial"/>
                <a:ea typeface="Arial"/>
                <a:cs typeface="Arial"/>
                <a:sym typeface="Arial"/>
              </a:rPr>
              <a:t>‹Nr.›</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 name="Google Shape;5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 name="Google Shape;6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Kampagne1" type="blank">
  <p:cSld name="BLANK">
    <p:spTree>
      <p:nvGrpSpPr>
        <p:cNvPr id="1" name="Shape 15"/>
        <p:cNvGrpSpPr/>
        <p:nvPr/>
      </p:nvGrpSpPr>
      <p:grpSpPr>
        <a:xfrm>
          <a:off x="0" y="0"/>
          <a:ext cx="0" cy="0"/>
          <a:chOff x="0" y="0"/>
          <a:chExt cx="0" cy="0"/>
        </a:xfrm>
      </p:grpSpPr>
      <p:pic>
        <p:nvPicPr>
          <p:cNvPr id="16" name="Google Shape;16;p33"/>
          <p:cNvPicPr preferRelativeResize="0"/>
          <p:nvPr/>
        </p:nvPicPr>
        <p:blipFill>
          <a:blip r:embed="rId2"/>
          <a:srcRect/>
          <a:stretch/>
        </p:blipFill>
        <p:spPr>
          <a:xfrm>
            <a:off x="-166060" y="-4320"/>
            <a:ext cx="12352176" cy="686232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el und Inhalt">
  <p:cSld name="1_Titel und Inhalt">
    <p:spTree>
      <p:nvGrpSpPr>
        <p:cNvPr id="1" name="Shape 39"/>
        <p:cNvGrpSpPr/>
        <p:nvPr/>
      </p:nvGrpSpPr>
      <p:grpSpPr>
        <a:xfrm>
          <a:off x="0" y="0"/>
          <a:ext cx="0" cy="0"/>
          <a:chOff x="0" y="0"/>
          <a:chExt cx="0" cy="0"/>
        </a:xfrm>
      </p:grpSpPr>
      <p:sp>
        <p:nvSpPr>
          <p:cNvPr id="40" name="Google Shape;40;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1" name="Google Shape;41;p42"/>
          <p:cNvPicPr preferRelativeResize="0"/>
          <p:nvPr/>
        </p:nvPicPr>
        <p:blipFill rotWithShape="1">
          <a:blip r:embed="rId2">
            <a:alphaModFix/>
          </a:blip>
          <a:srcRect/>
          <a:stretch/>
        </p:blipFill>
        <p:spPr>
          <a:xfrm>
            <a:off x="9957732" y="4623732"/>
            <a:ext cx="2234268" cy="2234268"/>
          </a:xfrm>
          <a:prstGeom prst="rect">
            <a:avLst/>
          </a:prstGeom>
          <a:noFill/>
          <a:ln>
            <a:noFill/>
          </a:ln>
        </p:spPr>
      </p:pic>
      <p:sp>
        <p:nvSpPr>
          <p:cNvPr id="42" name="Google Shape;42;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2000"/>
              </a:spcBef>
              <a:spcAft>
                <a:spcPts val="0"/>
              </a:spcAft>
              <a:buClr>
                <a:schemeClr val="dk1"/>
              </a:buClr>
              <a:buSzPts val="2800"/>
              <a:buChar char="•"/>
              <a:defRPr/>
            </a:lvl1pPr>
            <a:lvl2pPr marL="914400" lvl="1" indent="-381000" algn="l">
              <a:lnSpc>
                <a:spcPct val="100000"/>
              </a:lnSpc>
              <a:spcBef>
                <a:spcPts val="500"/>
              </a:spcBef>
              <a:spcAft>
                <a:spcPts val="0"/>
              </a:spcAft>
              <a:buClr>
                <a:schemeClr val="dk1"/>
              </a:buClr>
              <a:buSzPts val="2400"/>
              <a:buChar char="•"/>
              <a:defRPr/>
            </a:lvl2pPr>
            <a:lvl3pPr marL="1371600" lvl="2" indent="-355600" algn="l">
              <a:lnSpc>
                <a:spcPct val="100000"/>
              </a:lnSpc>
              <a:spcBef>
                <a:spcPts val="500"/>
              </a:spcBef>
              <a:spcAft>
                <a:spcPts val="0"/>
              </a:spcAft>
              <a:buClr>
                <a:schemeClr val="dk1"/>
              </a:buClr>
              <a:buSzPts val="20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Zwei Inhalte">
  <p:cSld name="Zwei Inhalte">
    <p:spTree>
      <p:nvGrpSpPr>
        <p:cNvPr id="1" name="Shape 43"/>
        <p:cNvGrpSpPr/>
        <p:nvPr/>
      </p:nvGrpSpPr>
      <p:grpSpPr>
        <a:xfrm>
          <a:off x="0" y="0"/>
          <a:ext cx="0" cy="0"/>
          <a:chOff x="0" y="0"/>
          <a:chExt cx="0" cy="0"/>
        </a:xfrm>
      </p:grpSpPr>
      <p:sp>
        <p:nvSpPr>
          <p:cNvPr id="44" name="Google Shape;44;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pic>
        <p:nvPicPr>
          <p:cNvPr id="48" name="Google Shape;48;p43"/>
          <p:cNvPicPr preferRelativeResize="0"/>
          <p:nvPr/>
        </p:nvPicPr>
        <p:blipFill rotWithShape="1">
          <a:blip r:embed="rId2">
            <a:alphaModFix/>
          </a:blip>
          <a:srcRect/>
          <a:stretch/>
        </p:blipFill>
        <p:spPr>
          <a:xfrm>
            <a:off x="9957732" y="4623732"/>
            <a:ext cx="2234268" cy="2234268"/>
          </a:xfrm>
          <a:prstGeom prst="rect">
            <a:avLst/>
          </a:prstGeom>
          <a:noFill/>
          <a:ln>
            <a:noFill/>
          </a:ln>
        </p:spPr>
      </p:pic>
      <p:sp>
        <p:nvSpPr>
          <p:cNvPr id="49" name="Google Shape;49;p43"/>
          <p:cNvSpPr txBox="1">
            <a:spLocks noGrp="1"/>
          </p:cNvSpPr>
          <p:nvPr>
            <p:ph type="body" idx="1"/>
          </p:nvPr>
        </p:nvSpPr>
        <p:spPr>
          <a:xfrm>
            <a:off x="838201" y="1825625"/>
            <a:ext cx="5181599"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2000"/>
              </a:spcBef>
              <a:spcAft>
                <a:spcPts val="0"/>
              </a:spcAft>
              <a:buClr>
                <a:schemeClr val="dk1"/>
              </a:buClr>
              <a:buSzPts val="2800"/>
              <a:buChar char="•"/>
              <a:defRPr/>
            </a:lvl1pPr>
            <a:lvl2pPr marL="914400" lvl="1" indent="-381000" algn="l">
              <a:lnSpc>
                <a:spcPct val="100000"/>
              </a:lnSpc>
              <a:spcBef>
                <a:spcPts val="500"/>
              </a:spcBef>
              <a:spcAft>
                <a:spcPts val="0"/>
              </a:spcAft>
              <a:buClr>
                <a:schemeClr val="dk1"/>
              </a:buClr>
              <a:buSzPts val="2400"/>
              <a:buChar char="•"/>
              <a:defRPr/>
            </a:lvl2pPr>
            <a:lvl3pPr marL="1371600" lvl="2" indent="-355600" algn="l">
              <a:lnSpc>
                <a:spcPct val="100000"/>
              </a:lnSpc>
              <a:spcBef>
                <a:spcPts val="500"/>
              </a:spcBef>
              <a:spcAft>
                <a:spcPts val="0"/>
              </a:spcAft>
              <a:buClr>
                <a:schemeClr val="dk1"/>
              </a:buClr>
              <a:buSzPts val="20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3"/>
          <p:cNvSpPr txBox="1">
            <a:spLocks noGrp="1"/>
          </p:cNvSpPr>
          <p:nvPr>
            <p:ph type="body" idx="2"/>
          </p:nvPr>
        </p:nvSpPr>
        <p:spPr>
          <a:xfrm>
            <a:off x="6180669" y="1825625"/>
            <a:ext cx="5181599"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2000"/>
              </a:spcBef>
              <a:spcAft>
                <a:spcPts val="0"/>
              </a:spcAft>
              <a:buClr>
                <a:schemeClr val="dk1"/>
              </a:buClr>
              <a:buSzPts val="2800"/>
              <a:buChar char="•"/>
              <a:defRPr/>
            </a:lvl1pPr>
            <a:lvl2pPr marL="914400" lvl="1" indent="-381000" algn="l">
              <a:lnSpc>
                <a:spcPct val="100000"/>
              </a:lnSpc>
              <a:spcBef>
                <a:spcPts val="500"/>
              </a:spcBef>
              <a:spcAft>
                <a:spcPts val="0"/>
              </a:spcAft>
              <a:buClr>
                <a:schemeClr val="dk1"/>
              </a:buClr>
              <a:buSzPts val="2400"/>
              <a:buChar char="•"/>
              <a:defRPr/>
            </a:lvl2pPr>
            <a:lvl3pPr marL="1371600" lvl="2" indent="-355600" algn="l">
              <a:lnSpc>
                <a:spcPct val="100000"/>
              </a:lnSpc>
              <a:spcBef>
                <a:spcPts val="500"/>
              </a:spcBef>
              <a:spcAft>
                <a:spcPts val="0"/>
              </a:spcAft>
              <a:buClr>
                <a:schemeClr val="dk1"/>
              </a:buClr>
              <a:buSzPts val="20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3" name="Google Shape;53;p44"/>
          <p:cNvPicPr preferRelativeResize="0"/>
          <p:nvPr/>
        </p:nvPicPr>
        <p:blipFill rotWithShape="1">
          <a:blip r:embed="rId2">
            <a:alphaModFix/>
          </a:blip>
          <a:srcRect/>
          <a:stretch/>
        </p:blipFill>
        <p:spPr>
          <a:xfrm>
            <a:off x="9957732" y="4623732"/>
            <a:ext cx="2234268" cy="223426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eer">
  <p:cSld name="Leer">
    <p:spTree>
      <p:nvGrpSpPr>
        <p:cNvPr id="1" name="Shape 54"/>
        <p:cNvGrpSpPr/>
        <p:nvPr/>
      </p:nvGrpSpPr>
      <p:grpSpPr>
        <a:xfrm>
          <a:off x="0" y="0"/>
          <a:ext cx="0" cy="0"/>
          <a:chOff x="0" y="0"/>
          <a:chExt cx="0" cy="0"/>
        </a:xfrm>
      </p:grpSpPr>
      <p:pic>
        <p:nvPicPr>
          <p:cNvPr id="55" name="Google Shape;55;p45"/>
          <p:cNvPicPr preferRelativeResize="0"/>
          <p:nvPr/>
        </p:nvPicPr>
        <p:blipFill rotWithShape="1">
          <a:blip r:embed="rId2">
            <a:alphaModFix/>
          </a:blip>
          <a:srcRect/>
          <a:stretch/>
        </p:blipFill>
        <p:spPr>
          <a:xfrm>
            <a:off x="9957732" y="4623732"/>
            <a:ext cx="2234268" cy="223426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sterTitel_Schwarz">
  <p:cSld name="MasterTitel_Schwarz">
    <p:bg>
      <p:bgPr>
        <a:solidFill>
          <a:schemeClr val="dk1"/>
        </a:solidFill>
        <a:effectLst/>
      </p:bgPr>
    </p:bg>
    <p:spTree>
      <p:nvGrpSpPr>
        <p:cNvPr id="1" name="Shape 17"/>
        <p:cNvGrpSpPr/>
        <p:nvPr/>
      </p:nvGrpSpPr>
      <p:grpSpPr>
        <a:xfrm>
          <a:off x="0" y="0"/>
          <a:ext cx="0" cy="0"/>
          <a:chOff x="0" y="0"/>
          <a:chExt cx="0" cy="0"/>
        </a:xfrm>
      </p:grpSpPr>
      <p:sp>
        <p:nvSpPr>
          <p:cNvPr id="18" name="Google Shape;18;p34"/>
          <p:cNvSpPr txBox="1">
            <a:spLocks noGrp="1"/>
          </p:cNvSpPr>
          <p:nvPr>
            <p:ph type="ctrTitle"/>
          </p:nvPr>
        </p:nvSpPr>
        <p:spPr>
          <a:xfrm>
            <a:off x="694800" y="2134800"/>
            <a:ext cx="10800000" cy="23876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ld 1/3 mit Text">
  <p:cSld name="Bild 1/3 mit Text">
    <p:spTree>
      <p:nvGrpSpPr>
        <p:cNvPr id="1" name="Shape 19"/>
        <p:cNvGrpSpPr/>
        <p:nvPr/>
      </p:nvGrpSpPr>
      <p:grpSpPr>
        <a:xfrm>
          <a:off x="0" y="0"/>
          <a:ext cx="0" cy="0"/>
          <a:chOff x="0" y="0"/>
          <a:chExt cx="0" cy="0"/>
        </a:xfrm>
      </p:grpSpPr>
      <p:sp>
        <p:nvSpPr>
          <p:cNvPr id="20" name="Google Shape;20;p35"/>
          <p:cNvSpPr>
            <a:spLocks noGrp="1"/>
          </p:cNvSpPr>
          <p:nvPr>
            <p:ph type="pic" idx="2"/>
          </p:nvPr>
        </p:nvSpPr>
        <p:spPr>
          <a:xfrm>
            <a:off x="0" y="-11110"/>
            <a:ext cx="4038600" cy="6869110"/>
          </a:xfrm>
          <a:prstGeom prst="rect">
            <a:avLst/>
          </a:prstGeom>
          <a:noFill/>
          <a:ln>
            <a:noFill/>
          </a:ln>
        </p:spPr>
      </p:sp>
      <p:sp>
        <p:nvSpPr>
          <p:cNvPr id="21" name="Google Shape;21;p35"/>
          <p:cNvSpPr txBox="1">
            <a:spLocks noGrp="1"/>
          </p:cNvSpPr>
          <p:nvPr>
            <p:ph type="body" idx="1"/>
          </p:nvPr>
        </p:nvSpPr>
        <p:spPr>
          <a:xfrm>
            <a:off x="4856204" y="986631"/>
            <a:ext cx="6450227" cy="527023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2000"/>
              </a:spcBef>
              <a:spcAft>
                <a:spcPts val="0"/>
              </a:spcAft>
              <a:buClr>
                <a:schemeClr val="dk1"/>
              </a:buClr>
              <a:buSzPts val="2800"/>
              <a:buChar char="•"/>
              <a:defRPr/>
            </a:lvl1pPr>
            <a:lvl2pPr marL="914400" lvl="1" indent="-381000" algn="l">
              <a:lnSpc>
                <a:spcPct val="100000"/>
              </a:lnSpc>
              <a:spcBef>
                <a:spcPts val="500"/>
              </a:spcBef>
              <a:spcAft>
                <a:spcPts val="0"/>
              </a:spcAft>
              <a:buClr>
                <a:schemeClr val="dk1"/>
              </a:buClr>
              <a:buSzPts val="2400"/>
              <a:buChar char="•"/>
              <a:defRPr/>
            </a:lvl2pPr>
            <a:lvl3pPr marL="1371600" lvl="2" indent="-355600" algn="l">
              <a:lnSpc>
                <a:spcPct val="100000"/>
              </a:lnSpc>
              <a:spcBef>
                <a:spcPts val="500"/>
              </a:spcBef>
              <a:spcAft>
                <a:spcPts val="0"/>
              </a:spcAft>
              <a:buClr>
                <a:schemeClr val="dk1"/>
              </a:buClr>
              <a:buSzPts val="20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sterTitel_Rot">
  <p:cSld name="MasterTitel_Rot">
    <p:bg>
      <p:bgPr>
        <a:solidFill>
          <a:srgbClr val="E54C39"/>
        </a:solidFill>
        <a:effectLst/>
      </p:bgPr>
    </p:bg>
    <p:spTree>
      <p:nvGrpSpPr>
        <p:cNvPr id="1" name="Shape 22"/>
        <p:cNvGrpSpPr/>
        <p:nvPr/>
      </p:nvGrpSpPr>
      <p:grpSpPr>
        <a:xfrm>
          <a:off x="0" y="0"/>
          <a:ext cx="0" cy="0"/>
          <a:chOff x="0" y="0"/>
          <a:chExt cx="0" cy="0"/>
        </a:xfrm>
      </p:grpSpPr>
      <p:sp>
        <p:nvSpPr>
          <p:cNvPr id="23" name="Google Shape;23;p36"/>
          <p:cNvSpPr txBox="1">
            <a:spLocks noGrp="1"/>
          </p:cNvSpPr>
          <p:nvPr>
            <p:ph type="ctrTitle"/>
          </p:nvPr>
        </p:nvSpPr>
        <p:spPr>
          <a:xfrm>
            <a:off x="694800" y="2135617"/>
            <a:ext cx="10800000" cy="23868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sterTitel_Grün">
  <p:cSld name="MasterTitel_Grün">
    <p:bg>
      <p:bgPr>
        <a:solidFill>
          <a:srgbClr val="02A25C"/>
        </a:solidFill>
        <a:effectLst/>
      </p:bgPr>
    </p:bg>
    <p:spTree>
      <p:nvGrpSpPr>
        <p:cNvPr id="1" name="Shape 24"/>
        <p:cNvGrpSpPr/>
        <p:nvPr/>
      </p:nvGrpSpPr>
      <p:grpSpPr>
        <a:xfrm>
          <a:off x="0" y="0"/>
          <a:ext cx="0" cy="0"/>
          <a:chOff x="0" y="0"/>
          <a:chExt cx="0" cy="0"/>
        </a:xfrm>
      </p:grpSpPr>
      <p:sp>
        <p:nvSpPr>
          <p:cNvPr id="25" name="Google Shape;25;p37"/>
          <p:cNvSpPr txBox="1">
            <a:spLocks noGrp="1"/>
          </p:cNvSpPr>
          <p:nvPr>
            <p:ph type="ctrTitle"/>
          </p:nvPr>
        </p:nvSpPr>
        <p:spPr>
          <a:xfrm>
            <a:off x="694800" y="2135617"/>
            <a:ext cx="10800000" cy="23876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und Inhalt mit Abbinder" type="obj">
  <p:cSld name="OBJECT">
    <p:spTree>
      <p:nvGrpSpPr>
        <p:cNvPr id="1" name="Shape 26"/>
        <p:cNvGrpSpPr/>
        <p:nvPr/>
      </p:nvGrpSpPr>
      <p:grpSpPr>
        <a:xfrm>
          <a:off x="0" y="0"/>
          <a:ext cx="0" cy="0"/>
          <a:chOff x="0" y="0"/>
          <a:chExt cx="0" cy="0"/>
        </a:xfrm>
      </p:grpSpPr>
      <p:sp>
        <p:nvSpPr>
          <p:cNvPr id="27" name="Google Shape;27;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2000"/>
              </a:spcBef>
              <a:spcAft>
                <a:spcPts val="0"/>
              </a:spcAft>
              <a:buClr>
                <a:schemeClr val="dk1"/>
              </a:buClr>
              <a:buSzPts val="2800"/>
              <a:buChar char="•"/>
              <a:defRPr/>
            </a:lvl1pPr>
            <a:lvl2pPr marL="914400" lvl="1" indent="-381000" algn="l">
              <a:lnSpc>
                <a:spcPct val="100000"/>
              </a:lnSpc>
              <a:spcBef>
                <a:spcPts val="500"/>
              </a:spcBef>
              <a:spcAft>
                <a:spcPts val="0"/>
              </a:spcAft>
              <a:buClr>
                <a:schemeClr val="dk1"/>
              </a:buClr>
              <a:buSzPts val="2400"/>
              <a:buChar char="•"/>
              <a:defRPr/>
            </a:lvl2pPr>
            <a:lvl3pPr marL="1371600" lvl="2" indent="-355600" algn="l">
              <a:lnSpc>
                <a:spcPct val="100000"/>
              </a:lnSpc>
              <a:spcBef>
                <a:spcPts val="500"/>
              </a:spcBef>
              <a:spcAft>
                <a:spcPts val="0"/>
              </a:spcAft>
              <a:buClr>
                <a:schemeClr val="dk1"/>
              </a:buClr>
              <a:buSzPts val="20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el und Inhalt 2/3">
  <p:cSld name="2_Titel und Inhalt 2/3">
    <p:spTree>
      <p:nvGrpSpPr>
        <p:cNvPr id="1" name="Shape 29"/>
        <p:cNvGrpSpPr/>
        <p:nvPr/>
      </p:nvGrpSpPr>
      <p:grpSpPr>
        <a:xfrm>
          <a:off x="0" y="0"/>
          <a:ext cx="0" cy="0"/>
          <a:chOff x="0" y="0"/>
          <a:chExt cx="0" cy="0"/>
        </a:xfrm>
      </p:grpSpPr>
      <p:sp>
        <p:nvSpPr>
          <p:cNvPr id="30" name="Google Shape;3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1" name="Google Shape;31;p39"/>
          <p:cNvPicPr preferRelativeResize="0"/>
          <p:nvPr/>
        </p:nvPicPr>
        <p:blipFill rotWithShape="1">
          <a:blip r:embed="rId2">
            <a:alphaModFix/>
          </a:blip>
          <a:srcRect/>
          <a:stretch/>
        </p:blipFill>
        <p:spPr>
          <a:xfrm>
            <a:off x="9957732" y="4623732"/>
            <a:ext cx="2234268" cy="2234268"/>
          </a:xfrm>
          <a:prstGeom prst="rect">
            <a:avLst/>
          </a:prstGeom>
          <a:noFill/>
          <a:ln>
            <a:noFill/>
          </a:ln>
        </p:spPr>
      </p:pic>
      <p:sp>
        <p:nvSpPr>
          <p:cNvPr id="32" name="Google Shape;32;p39"/>
          <p:cNvSpPr txBox="1">
            <a:spLocks noGrp="1"/>
          </p:cNvSpPr>
          <p:nvPr>
            <p:ph type="body" idx="1"/>
          </p:nvPr>
        </p:nvSpPr>
        <p:spPr>
          <a:xfrm>
            <a:off x="838200" y="1825625"/>
            <a:ext cx="8720667"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2000"/>
              </a:spcBef>
              <a:spcAft>
                <a:spcPts val="0"/>
              </a:spcAft>
              <a:buClr>
                <a:schemeClr val="dk1"/>
              </a:buClr>
              <a:buSzPts val="2800"/>
              <a:buChar char="•"/>
              <a:defRPr/>
            </a:lvl1pPr>
            <a:lvl2pPr marL="914400" lvl="1" indent="-381000" algn="l">
              <a:lnSpc>
                <a:spcPct val="100000"/>
              </a:lnSpc>
              <a:spcBef>
                <a:spcPts val="500"/>
              </a:spcBef>
              <a:spcAft>
                <a:spcPts val="0"/>
              </a:spcAft>
              <a:buClr>
                <a:schemeClr val="dk1"/>
              </a:buClr>
              <a:buSzPts val="2400"/>
              <a:buChar char="•"/>
              <a:defRPr/>
            </a:lvl2pPr>
            <a:lvl3pPr marL="1371600" lvl="2" indent="-355600" algn="l">
              <a:lnSpc>
                <a:spcPct val="100000"/>
              </a:lnSpc>
              <a:spcBef>
                <a:spcPts val="500"/>
              </a:spcBef>
              <a:spcAft>
                <a:spcPts val="0"/>
              </a:spcAft>
              <a:buClr>
                <a:schemeClr val="dk1"/>
              </a:buClr>
              <a:buSzPts val="20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Kampagne2">
  <p:cSld name="1_Kampagne2">
    <p:spTree>
      <p:nvGrpSpPr>
        <p:cNvPr id="1" name="Shape 33"/>
        <p:cNvGrpSpPr/>
        <p:nvPr/>
      </p:nvGrpSpPr>
      <p:grpSpPr>
        <a:xfrm>
          <a:off x="0" y="0"/>
          <a:ext cx="0" cy="0"/>
          <a:chOff x="0" y="0"/>
          <a:chExt cx="0" cy="0"/>
        </a:xfrm>
      </p:grpSpPr>
      <p:pic>
        <p:nvPicPr>
          <p:cNvPr id="34" name="Google Shape;34;p40"/>
          <p:cNvPicPr preferRelativeResize="0"/>
          <p:nvPr/>
        </p:nvPicPr>
        <p:blipFill>
          <a:blip r:embed="rId2"/>
          <a:srcRect/>
          <a:stretch/>
        </p:blipFill>
        <p:spPr>
          <a:xfrm>
            <a:off x="-561474" y="0"/>
            <a:ext cx="13296177" cy="686769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35"/>
        <p:cNvGrpSpPr/>
        <p:nvPr/>
      </p:nvGrpSpPr>
      <p:grpSpPr>
        <a:xfrm>
          <a:off x="0" y="0"/>
          <a:ext cx="0" cy="0"/>
          <a:chOff x="0" y="0"/>
          <a:chExt cx="0" cy="0"/>
        </a:xfrm>
      </p:grpSpPr>
      <p:sp>
        <p:nvSpPr>
          <p:cNvPr id="36" name="Google Shape;36;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7" name="Google Shape;37;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8" name="Google Shape;38;p41"/>
          <p:cNvPicPr preferRelativeResize="0"/>
          <p:nvPr/>
        </p:nvPicPr>
        <p:blipFill rotWithShape="1">
          <a:blip r:embed="rId2">
            <a:alphaModFix/>
          </a:blip>
          <a:srcRect/>
          <a:stretch/>
        </p:blipFill>
        <p:spPr>
          <a:xfrm>
            <a:off x="9957732" y="4623732"/>
            <a:ext cx="2234268" cy="223426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dirty="0"/>
              <a:t>Der Eigenmietwert ist eine ungerechte Eigenmietwert-Steuer  </a:t>
            </a:r>
            <a:endParaRPr dirty="0"/>
          </a:p>
        </p:txBody>
      </p:sp>
      <p:sp>
        <p:nvSpPr>
          <p:cNvPr id="112" name="Google Shape;112;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ctr" anchorCtr="0">
            <a:normAutofit fontScale="85000" lnSpcReduction="10000"/>
          </a:bodyPr>
          <a:lstStyle/>
          <a:p>
            <a:pPr marL="358775" lvl="0" indent="-358775" algn="l" rtl="0">
              <a:lnSpc>
                <a:spcPct val="110000"/>
              </a:lnSpc>
              <a:spcBef>
                <a:spcPts val="0"/>
              </a:spcBef>
              <a:spcAft>
                <a:spcPts val="0"/>
              </a:spcAft>
              <a:buClr>
                <a:schemeClr val="dk1"/>
              </a:buClr>
              <a:buSzPct val="100000"/>
              <a:buChar char="•"/>
            </a:pPr>
            <a:r>
              <a:rPr lang="de-DE" dirty="0"/>
              <a:t>Wer im eigenen Haus oder der eigenen Wohnung lebt, muss eine</a:t>
            </a:r>
            <a:r>
              <a:rPr lang="de-DE" b="1" dirty="0"/>
              <a:t> Eigenmietwert-Steuer </a:t>
            </a:r>
            <a:r>
              <a:rPr lang="de-DE" dirty="0"/>
              <a:t>zahlen. </a:t>
            </a:r>
            <a:endParaRPr dirty="0"/>
          </a:p>
          <a:p>
            <a:pPr marL="358775" lvl="0" indent="-358775" algn="l" rtl="0">
              <a:lnSpc>
                <a:spcPct val="110000"/>
              </a:lnSpc>
              <a:spcBef>
                <a:spcPts val="2000"/>
              </a:spcBef>
              <a:spcAft>
                <a:spcPts val="0"/>
              </a:spcAft>
              <a:buClr>
                <a:schemeClr val="dk1"/>
              </a:buClr>
              <a:buSzPct val="100000"/>
              <a:buChar char="•"/>
            </a:pPr>
            <a:r>
              <a:rPr lang="de-DE" dirty="0"/>
              <a:t>Der Eigenmietwert ist ein </a:t>
            </a:r>
            <a:r>
              <a:rPr lang="de-DE" b="1" dirty="0"/>
              <a:t>fiktives Einkommen</a:t>
            </a:r>
            <a:r>
              <a:rPr lang="de-DE" dirty="0"/>
              <a:t>, das erzielt werden könnte, wenn das Haus oder die Wohnung vermietet würde. </a:t>
            </a:r>
            <a:r>
              <a:rPr lang="de-D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Dieses Einkommen gibt jedoch nicht. </a:t>
            </a:r>
            <a:r>
              <a:rPr lang="de-DE"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Es ist </a:t>
            </a:r>
            <a:r>
              <a:rPr lang="de-DE"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eine Geistersteuer</a:t>
            </a:r>
            <a:r>
              <a:rPr lang="de-DE"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t>
            </a:r>
            <a:endParaRPr dirty="0"/>
          </a:p>
          <a:p>
            <a:pPr marL="358775" lvl="0" indent="-358775" algn="l" rtl="0">
              <a:lnSpc>
                <a:spcPct val="110000"/>
              </a:lnSpc>
              <a:spcBef>
                <a:spcPts val="2000"/>
              </a:spcBef>
              <a:spcAft>
                <a:spcPts val="0"/>
              </a:spcAft>
              <a:buClr>
                <a:schemeClr val="dk1"/>
              </a:buClr>
              <a:buSzPct val="100000"/>
              <a:buChar char="•"/>
            </a:pPr>
            <a:r>
              <a:rPr lang="de-DE" b="1" dirty="0"/>
              <a:t>Der Eigenmietwert ist hochgradig ungerecht. </a:t>
            </a:r>
            <a:r>
              <a:rPr lang="de-DE" dirty="0"/>
              <a:t>Wer ein Wohnmobil, ein Auto, ein Boot, Skis oder andere Güter besitzt, muss keine Eigenmietwert-Steuer  für eine theoretische Miete bezahlen. </a:t>
            </a:r>
            <a:endParaRPr dirty="0"/>
          </a:p>
          <a:p>
            <a:pPr marL="358775" lvl="0" indent="-358775" algn="l" rtl="0">
              <a:lnSpc>
                <a:spcPct val="110000"/>
              </a:lnSpc>
              <a:spcBef>
                <a:spcPts val="2000"/>
              </a:spcBef>
              <a:spcAft>
                <a:spcPts val="0"/>
              </a:spcAft>
              <a:buClr>
                <a:schemeClr val="dk1"/>
              </a:buClr>
              <a:buSzPct val="100000"/>
              <a:buChar char="•"/>
            </a:pPr>
            <a:r>
              <a:rPr lang="de-DE" b="1" dirty="0"/>
              <a:t>Fazit: </a:t>
            </a:r>
            <a:r>
              <a:rPr lang="de-DE" b="1" dirty="0">
                <a:solidFill>
                  <a:srgbClr val="E54C39"/>
                </a:solidFill>
              </a:rPr>
              <a:t>Es wird etwas besteuert, das es nicht gibt.</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a:t>Ursprung der Eigenmietwert-Steuer </a:t>
            </a:r>
            <a:endParaRPr/>
          </a:p>
        </p:txBody>
      </p:sp>
      <p:sp>
        <p:nvSpPr>
          <p:cNvPr id="118" name="Google Shape;118;p11"/>
          <p:cNvSpPr txBox="1">
            <a:spLocks noGrp="1"/>
          </p:cNvSpPr>
          <p:nvPr>
            <p:ph type="body" idx="1"/>
          </p:nvPr>
        </p:nvSpPr>
        <p:spPr>
          <a:xfrm>
            <a:off x="838200" y="1825625"/>
            <a:ext cx="8720667" cy="4351338"/>
          </a:xfrm>
          <a:prstGeom prst="rect">
            <a:avLst/>
          </a:prstGeom>
          <a:noFill/>
          <a:ln>
            <a:noFill/>
          </a:ln>
        </p:spPr>
        <p:txBody>
          <a:bodyPr spcFirstLastPara="1" wrap="square" lIns="91425" tIns="45700" rIns="91425" bIns="45700" anchor="t" anchorCtr="0">
            <a:normAutofit/>
          </a:bodyPr>
          <a:lstStyle/>
          <a:p>
            <a:pPr marL="358775" lvl="0" indent="-358775" algn="l" rtl="0">
              <a:lnSpc>
                <a:spcPct val="100000"/>
              </a:lnSpc>
              <a:spcBef>
                <a:spcPts val="0"/>
              </a:spcBef>
              <a:spcAft>
                <a:spcPts val="0"/>
              </a:spcAft>
              <a:buClr>
                <a:schemeClr val="dk1"/>
              </a:buClr>
              <a:buSzPts val="2800"/>
              <a:buChar char="•"/>
            </a:pPr>
            <a:r>
              <a:rPr lang="de-DE"/>
              <a:t>Die Eigenmietwert-Steuer wurde 1915 während des ersten Weltkriegs zum ersten Mal eingeführt – als einmalige Kriegssteuer. </a:t>
            </a:r>
            <a:endParaRPr/>
          </a:p>
          <a:p>
            <a:pPr marL="358775" lvl="0" indent="-358775" algn="l" rtl="0">
              <a:lnSpc>
                <a:spcPct val="100000"/>
              </a:lnSpc>
              <a:spcBef>
                <a:spcPts val="2000"/>
              </a:spcBef>
              <a:spcAft>
                <a:spcPts val="0"/>
              </a:spcAft>
              <a:buClr>
                <a:schemeClr val="dk1"/>
              </a:buClr>
              <a:buSzPts val="2800"/>
              <a:buChar char="•"/>
            </a:pPr>
            <a:r>
              <a:rPr lang="de-DE"/>
              <a:t>Per Notrecht wurde der Eigenmietwert 1934 als eidgenössische Krisenabgabe zur Gesundung des Bundeshaushalts wieder eingeführt.</a:t>
            </a:r>
            <a:endParaRPr/>
          </a:p>
          <a:p>
            <a:pPr marL="358775" lvl="0" indent="-358775" algn="l" rtl="0">
              <a:lnSpc>
                <a:spcPct val="100000"/>
              </a:lnSpc>
              <a:spcBef>
                <a:spcPts val="2000"/>
              </a:spcBef>
              <a:spcAft>
                <a:spcPts val="0"/>
              </a:spcAft>
              <a:buClr>
                <a:schemeClr val="dk1"/>
              </a:buClr>
              <a:buSzPts val="2800"/>
              <a:buChar char="•"/>
            </a:pPr>
            <a:r>
              <a:rPr lang="de-DE"/>
              <a:t>Seither wird die ungerechte Sondersteuer für Wohneigentümer durch den Fiskus erhoben.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a:t>Eigenmietwert-Steuer verhindert </a:t>
            </a:r>
            <a:br>
              <a:rPr lang="de-DE"/>
            </a:br>
            <a:r>
              <a:rPr lang="de-DE"/>
              <a:t>sicheres Wohnen im Alter</a:t>
            </a:r>
            <a:endParaRPr/>
          </a:p>
        </p:txBody>
      </p:sp>
      <p:sp>
        <p:nvSpPr>
          <p:cNvPr id="124" name="Google Shape;124;p12"/>
          <p:cNvSpPr txBox="1">
            <a:spLocks noGrp="1"/>
          </p:cNvSpPr>
          <p:nvPr>
            <p:ph type="body" idx="1"/>
          </p:nvPr>
        </p:nvSpPr>
        <p:spPr>
          <a:xfrm>
            <a:off x="838200" y="1825625"/>
            <a:ext cx="8720667" cy="4351338"/>
          </a:xfrm>
          <a:prstGeom prst="rect">
            <a:avLst/>
          </a:prstGeom>
          <a:noFill/>
          <a:ln>
            <a:noFill/>
          </a:ln>
        </p:spPr>
        <p:txBody>
          <a:bodyPr spcFirstLastPara="1" wrap="square" lIns="91425" tIns="45700" rIns="91425" bIns="45700" anchor="t" anchorCtr="0">
            <a:noAutofit/>
          </a:bodyPr>
          <a:lstStyle/>
          <a:p>
            <a:pPr marL="360000" lvl="0" indent="-360000" algn="l" rtl="0">
              <a:lnSpc>
                <a:spcPct val="100000"/>
              </a:lnSpc>
              <a:spcBef>
                <a:spcPts val="0"/>
              </a:spcBef>
              <a:spcAft>
                <a:spcPts val="0"/>
              </a:spcAft>
              <a:buClr>
                <a:schemeClr val="dk1"/>
              </a:buClr>
              <a:buSzPts val="2200"/>
              <a:buChar char="•"/>
            </a:pPr>
            <a:r>
              <a:rPr lang="de-DE" sz="2200"/>
              <a:t>Besonders stark </a:t>
            </a:r>
            <a:r>
              <a:rPr lang="de-DE" sz="2200" b="1"/>
              <a:t>bestraft werden Seniorinnen und Senioren</a:t>
            </a:r>
            <a:r>
              <a:rPr lang="de-DE" sz="2200"/>
              <a:t> mit der Eigenmietwert-Steuer.</a:t>
            </a:r>
            <a:endParaRPr/>
          </a:p>
          <a:p>
            <a:pPr marL="360000" lvl="0" indent="-360000" algn="l" rtl="0">
              <a:lnSpc>
                <a:spcPct val="100000"/>
              </a:lnSpc>
              <a:spcBef>
                <a:spcPts val="2000"/>
              </a:spcBef>
              <a:spcAft>
                <a:spcPts val="0"/>
              </a:spcAft>
              <a:buClr>
                <a:schemeClr val="dk1"/>
              </a:buClr>
              <a:buSzPts val="2200"/>
              <a:buChar char="•"/>
            </a:pPr>
            <a:r>
              <a:rPr lang="de-DE" sz="2200"/>
              <a:t>Das </a:t>
            </a:r>
            <a:r>
              <a:rPr lang="de-DE" sz="2200" b="1"/>
              <a:t>Wohneigentum ist ein wichtiger Teil der Altersvorsorge.</a:t>
            </a:r>
            <a:endParaRPr/>
          </a:p>
          <a:p>
            <a:pPr marL="360000" lvl="0" indent="-360000" algn="l" rtl="0">
              <a:lnSpc>
                <a:spcPct val="100000"/>
              </a:lnSpc>
              <a:spcBef>
                <a:spcPts val="2000"/>
              </a:spcBef>
              <a:spcAft>
                <a:spcPts val="0"/>
              </a:spcAft>
              <a:buClr>
                <a:schemeClr val="dk1"/>
              </a:buClr>
              <a:buSzPts val="2200"/>
              <a:buChar char="•"/>
            </a:pPr>
            <a:r>
              <a:rPr lang="de-DE" sz="2200"/>
              <a:t>Das Einkommen nimmt im Alter ab. Der Eigenmietwert erhöht das steuerbare Einkommen massiv. </a:t>
            </a:r>
            <a:r>
              <a:rPr lang="de-DE" sz="2200" b="1"/>
              <a:t>Die Steuern steigen</a:t>
            </a:r>
            <a:r>
              <a:rPr lang="de-DE" sz="2200"/>
              <a:t>.</a:t>
            </a:r>
            <a:endParaRPr/>
          </a:p>
          <a:p>
            <a:pPr marL="360000" lvl="0" indent="-360000" algn="l" rtl="0">
              <a:lnSpc>
                <a:spcPct val="100000"/>
              </a:lnSpc>
              <a:spcBef>
                <a:spcPts val="2000"/>
              </a:spcBef>
              <a:spcAft>
                <a:spcPts val="0"/>
              </a:spcAft>
              <a:buClr>
                <a:schemeClr val="dk1"/>
              </a:buClr>
              <a:buSzPts val="2200"/>
              <a:buChar char="•"/>
            </a:pPr>
            <a:r>
              <a:rPr lang="de-DE" sz="2200"/>
              <a:t>Im Alter haben viele die Hypotheken abbezahlt. Sie können keine oder kaum noch Schuldzinsabzüge gelten machen.</a:t>
            </a:r>
            <a:endParaRPr/>
          </a:p>
          <a:p>
            <a:pPr marL="360000" lvl="0" indent="-360000" algn="l" rtl="0">
              <a:lnSpc>
                <a:spcPct val="100000"/>
              </a:lnSpc>
              <a:spcBef>
                <a:spcPts val="2000"/>
              </a:spcBef>
              <a:spcAft>
                <a:spcPts val="0"/>
              </a:spcAft>
              <a:buClr>
                <a:schemeClr val="dk1"/>
              </a:buClr>
              <a:buSzPts val="2200"/>
              <a:buChar char="•"/>
            </a:pPr>
            <a:r>
              <a:rPr lang="de-DE" sz="2200" b="1"/>
              <a:t>Höchst unfair: </a:t>
            </a:r>
            <a:r>
              <a:rPr lang="de-DE" sz="2200"/>
              <a:t>Selbstverantwortung und Vorsorge werden steuerlich bestraft.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a:t>Eigenmietwert-Steuer belastet Familien</a:t>
            </a:r>
            <a:endParaRPr/>
          </a:p>
        </p:txBody>
      </p:sp>
      <p:sp>
        <p:nvSpPr>
          <p:cNvPr id="130" name="Google Shape;130;p13"/>
          <p:cNvSpPr txBox="1">
            <a:spLocks noGrp="1"/>
          </p:cNvSpPr>
          <p:nvPr>
            <p:ph type="body" idx="1"/>
          </p:nvPr>
        </p:nvSpPr>
        <p:spPr>
          <a:xfrm>
            <a:off x="838200" y="1825625"/>
            <a:ext cx="8720667" cy="4351338"/>
          </a:xfrm>
          <a:prstGeom prst="rect">
            <a:avLst/>
          </a:prstGeom>
          <a:noFill/>
          <a:ln>
            <a:noFill/>
          </a:ln>
        </p:spPr>
        <p:txBody>
          <a:bodyPr spcFirstLastPara="1" wrap="square" lIns="91425" tIns="45700" rIns="91425" bIns="45700" anchor="t" anchorCtr="0">
            <a:noAutofit/>
          </a:bodyPr>
          <a:lstStyle/>
          <a:p>
            <a:pPr marL="358775" lvl="0" indent="-358775" algn="l" rtl="0">
              <a:lnSpc>
                <a:spcPct val="100000"/>
              </a:lnSpc>
              <a:spcBef>
                <a:spcPts val="0"/>
              </a:spcBef>
              <a:spcAft>
                <a:spcPts val="0"/>
              </a:spcAft>
              <a:buClr>
                <a:schemeClr val="dk1"/>
              </a:buClr>
              <a:buSzPts val="2200"/>
              <a:buChar char="•"/>
            </a:pPr>
            <a:r>
              <a:rPr lang="de-DE" sz="2200"/>
              <a:t>Für Familien wird es </a:t>
            </a:r>
            <a:r>
              <a:rPr lang="de-DE" sz="2200" b="1"/>
              <a:t>immer schwieriger, Wohneigentum zu finanzieren.</a:t>
            </a:r>
            <a:endParaRPr/>
          </a:p>
          <a:p>
            <a:pPr marL="358775" lvl="0" indent="-358775" algn="l" rtl="0">
              <a:lnSpc>
                <a:spcPct val="100000"/>
              </a:lnSpc>
              <a:spcBef>
                <a:spcPts val="2000"/>
              </a:spcBef>
              <a:spcAft>
                <a:spcPts val="0"/>
              </a:spcAft>
              <a:buClr>
                <a:schemeClr val="dk1"/>
              </a:buClr>
              <a:buSzPts val="2200"/>
              <a:buChar char="•"/>
            </a:pPr>
            <a:r>
              <a:rPr lang="de-DE" sz="2200"/>
              <a:t>Der </a:t>
            </a:r>
            <a:r>
              <a:rPr lang="de-DE" sz="2200" b="1"/>
              <a:t>Eigenmietwert verteuert Wohneigentum zusätzlich</a:t>
            </a:r>
            <a:r>
              <a:rPr lang="de-DE" sz="2200"/>
              <a:t>. Mit dem Eigenmietwert steigt die Steuerbelastung.</a:t>
            </a:r>
            <a:endParaRPr/>
          </a:p>
          <a:p>
            <a:pPr marL="358775" lvl="0" indent="-358775" algn="l" rtl="0">
              <a:lnSpc>
                <a:spcPct val="100000"/>
              </a:lnSpc>
              <a:spcBef>
                <a:spcPts val="2000"/>
              </a:spcBef>
              <a:spcAft>
                <a:spcPts val="0"/>
              </a:spcAft>
              <a:buClr>
                <a:schemeClr val="dk1"/>
              </a:buClr>
              <a:buSzPts val="2200"/>
              <a:buChar char="•"/>
            </a:pPr>
            <a:r>
              <a:rPr lang="de-DE" sz="2200"/>
              <a:t>Gemäss Bund werden </a:t>
            </a:r>
            <a:r>
              <a:rPr lang="de-DE" sz="2200" b="1"/>
              <a:t>tiefe Einkommen besonders stark von der Eigenmietwert-Steuer belastet</a:t>
            </a:r>
            <a:r>
              <a:rPr lang="de-DE" sz="2200"/>
              <a:t>.</a:t>
            </a:r>
            <a:endParaRPr/>
          </a:p>
          <a:p>
            <a:pPr marL="358775" lvl="0" indent="-358775" algn="l" rtl="0">
              <a:lnSpc>
                <a:spcPct val="100000"/>
              </a:lnSpc>
              <a:spcBef>
                <a:spcPts val="2000"/>
              </a:spcBef>
              <a:spcAft>
                <a:spcPts val="0"/>
              </a:spcAft>
              <a:buClr>
                <a:schemeClr val="dk1"/>
              </a:buClr>
              <a:buSzPts val="2200"/>
              <a:buChar char="•"/>
            </a:pPr>
            <a:r>
              <a:rPr lang="de-DE" sz="2200"/>
              <a:t>Die Eigenmietwert-Steuer belastet alle, die künftig Wohneigentum erwerben möchten.</a:t>
            </a:r>
            <a:endParaRPr/>
          </a:p>
          <a:p>
            <a:pPr marL="358775" lvl="0" indent="-219075" algn="l" rtl="0">
              <a:lnSpc>
                <a:spcPct val="100000"/>
              </a:lnSpc>
              <a:spcBef>
                <a:spcPts val="2000"/>
              </a:spcBef>
              <a:spcAft>
                <a:spcPts val="0"/>
              </a:spcAft>
              <a:buClr>
                <a:schemeClr val="dk1"/>
              </a:buClr>
              <a:buSzPts val="2200"/>
              <a:buNone/>
            </a:pPr>
            <a:endParaRPr sz="2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a:t>Vorlage ganz konkret</a:t>
            </a:r>
            <a:endParaRPr/>
          </a:p>
        </p:txBody>
      </p:sp>
      <p:sp>
        <p:nvSpPr>
          <p:cNvPr id="136" name="Google Shape;136;p14"/>
          <p:cNvSpPr txBox="1">
            <a:spLocks noGrp="1"/>
          </p:cNvSpPr>
          <p:nvPr>
            <p:ph type="body" idx="4294967295"/>
          </p:nvPr>
        </p:nvSpPr>
        <p:spPr>
          <a:xfrm>
            <a:off x="838200" y="1825625"/>
            <a:ext cx="8698992" cy="4351338"/>
          </a:xfrm>
          <a:prstGeom prst="rect">
            <a:avLst/>
          </a:prstGeom>
          <a:noFill/>
          <a:ln>
            <a:noFill/>
          </a:ln>
        </p:spPr>
        <p:txBody>
          <a:bodyPr spcFirstLastPara="1" wrap="square" lIns="91425" tIns="45700" rIns="91425" bIns="45700" anchor="t" anchorCtr="0">
            <a:noAutofit/>
          </a:bodyPr>
          <a:lstStyle/>
          <a:p>
            <a:pPr marL="360000" lvl="0" indent="-360000" algn="l" rtl="0">
              <a:lnSpc>
                <a:spcPct val="100000"/>
              </a:lnSpc>
              <a:spcBef>
                <a:spcPts val="0"/>
              </a:spcBef>
              <a:spcAft>
                <a:spcPts val="0"/>
              </a:spcAft>
              <a:buClr>
                <a:schemeClr val="dk1"/>
              </a:buClr>
              <a:buSzPts val="2000"/>
              <a:buChar char="•"/>
            </a:pPr>
            <a:r>
              <a:rPr lang="de-DE" sz="2000" b="1"/>
              <a:t>Keine Besteuerung des Eigenmietwerts </a:t>
            </a:r>
            <a:r>
              <a:rPr lang="de-DE" sz="2000"/>
              <a:t>bei selbstgenutztem Wohneigentum am Hauptwohnsitz und bei Zweitliegenschaften.</a:t>
            </a:r>
            <a:endParaRPr/>
          </a:p>
          <a:p>
            <a:pPr marL="360000" lvl="0" indent="-360000" algn="l" rtl="0">
              <a:lnSpc>
                <a:spcPct val="100000"/>
              </a:lnSpc>
              <a:spcBef>
                <a:spcPts val="1000"/>
              </a:spcBef>
              <a:spcAft>
                <a:spcPts val="0"/>
              </a:spcAft>
              <a:buClr>
                <a:schemeClr val="dk1"/>
              </a:buClr>
              <a:buSzPts val="2000"/>
              <a:buChar char="•"/>
            </a:pPr>
            <a:r>
              <a:rPr lang="de-DE" sz="2000" b="1"/>
              <a:t>Kein Abzug für Unterhaltskosten </a:t>
            </a:r>
            <a:r>
              <a:rPr lang="de-DE" sz="2000"/>
              <a:t>am Hauptwohnsitz und bei Zweitliegenschaften.</a:t>
            </a:r>
            <a:endParaRPr/>
          </a:p>
          <a:p>
            <a:pPr marL="360000" lvl="0" indent="-360000" algn="l" rtl="0">
              <a:lnSpc>
                <a:spcPct val="100000"/>
              </a:lnSpc>
              <a:spcBef>
                <a:spcPts val="1000"/>
              </a:spcBef>
              <a:spcAft>
                <a:spcPts val="0"/>
              </a:spcAft>
              <a:buClr>
                <a:schemeClr val="dk1"/>
              </a:buClr>
              <a:buSzPts val="2000"/>
              <a:buChar char="•"/>
            </a:pPr>
            <a:r>
              <a:rPr lang="de-DE" sz="2000" b="1"/>
              <a:t>Ersterwerber</a:t>
            </a:r>
            <a:r>
              <a:rPr lang="de-DE" sz="2000"/>
              <a:t> haben einen begrenzten, befristeten Schuldzinsabzug.</a:t>
            </a:r>
            <a:endParaRPr/>
          </a:p>
          <a:p>
            <a:pPr marL="360000" lvl="0" indent="-360000" algn="l" rtl="0">
              <a:lnSpc>
                <a:spcPct val="100000"/>
              </a:lnSpc>
              <a:spcBef>
                <a:spcPts val="1000"/>
              </a:spcBef>
              <a:spcAft>
                <a:spcPts val="0"/>
              </a:spcAft>
              <a:buClr>
                <a:schemeClr val="dk1"/>
              </a:buClr>
              <a:buSzPts val="2000"/>
              <a:buChar char="•"/>
            </a:pPr>
            <a:r>
              <a:rPr lang="de-DE" sz="2000"/>
              <a:t>Abzug </a:t>
            </a:r>
            <a:r>
              <a:rPr lang="de-DE" sz="2000" b="1"/>
              <a:t>bei vermieteten und verpachteten Immobilien </a:t>
            </a:r>
            <a:r>
              <a:rPr lang="de-DE" sz="2000"/>
              <a:t>bleibt bestehen.</a:t>
            </a:r>
            <a:endParaRPr/>
          </a:p>
          <a:p>
            <a:pPr marL="360000" lvl="0" indent="-360000" algn="l" rtl="0">
              <a:lnSpc>
                <a:spcPct val="100000"/>
              </a:lnSpc>
              <a:spcBef>
                <a:spcPts val="1000"/>
              </a:spcBef>
              <a:spcAft>
                <a:spcPts val="0"/>
              </a:spcAft>
              <a:buClr>
                <a:schemeClr val="dk1"/>
              </a:buClr>
              <a:buSzPts val="2000"/>
              <a:buChar char="•"/>
            </a:pPr>
            <a:r>
              <a:rPr lang="de-DE" sz="2000"/>
              <a:t>Kantone können </a:t>
            </a:r>
            <a:r>
              <a:rPr lang="de-DE" sz="2000" b="1"/>
              <a:t>Abzüge bei Energiespar- und Umweltschutz-massnahmen</a:t>
            </a:r>
            <a:r>
              <a:rPr lang="de-DE" sz="2000"/>
              <a:t> sowie Rückbaukosten gestatten.</a:t>
            </a:r>
            <a:endParaRPr/>
          </a:p>
          <a:p>
            <a:pPr marL="360000" lvl="0" indent="-360000" algn="l" rtl="0">
              <a:lnSpc>
                <a:spcPct val="100000"/>
              </a:lnSpc>
              <a:spcBef>
                <a:spcPts val="1000"/>
              </a:spcBef>
              <a:spcAft>
                <a:spcPts val="0"/>
              </a:spcAft>
              <a:buClr>
                <a:schemeClr val="dk1"/>
              </a:buClr>
              <a:buSzPts val="2000"/>
              <a:buChar char="•"/>
            </a:pPr>
            <a:r>
              <a:rPr lang="de-DE" sz="2000"/>
              <a:t>Abzug von denkmalpflegerischen Arbeiten bleibt bestehen, wenn diese vorgenommen werden müssen und nicht subventioniert sind.</a:t>
            </a:r>
            <a:endParaRPr/>
          </a:p>
          <a:p>
            <a:pPr marL="360000" lvl="0" indent="-360000" algn="l" rtl="0">
              <a:lnSpc>
                <a:spcPct val="100000"/>
              </a:lnSpc>
              <a:spcBef>
                <a:spcPts val="1000"/>
              </a:spcBef>
              <a:spcAft>
                <a:spcPts val="0"/>
              </a:spcAft>
              <a:buClr>
                <a:schemeClr val="dk1"/>
              </a:buClr>
              <a:buSzPts val="2000"/>
              <a:buChar char="•"/>
            </a:pPr>
            <a:r>
              <a:rPr lang="de-DE" sz="2000"/>
              <a:t>Private Schuldzinsen: beschränkter </a:t>
            </a:r>
            <a:r>
              <a:rPr lang="de-DE" sz="2000" b="1"/>
              <a:t>quotal-restriktiver Abzug</a:t>
            </a:r>
            <a:r>
              <a:rPr lang="de-DE" sz="2000"/>
              <a:t>.</a:t>
            </a:r>
            <a:endParaRPr/>
          </a:p>
          <a:p>
            <a:pPr marL="360000" lvl="0" indent="-233000" algn="l" rtl="0">
              <a:lnSpc>
                <a:spcPct val="100000"/>
              </a:lnSpc>
              <a:spcBef>
                <a:spcPts val="1000"/>
              </a:spcBef>
              <a:spcAft>
                <a:spcPts val="0"/>
              </a:spcAft>
              <a:buClr>
                <a:schemeClr val="dk1"/>
              </a:buClr>
              <a:buSzPts val="2000"/>
              <a:buNone/>
            </a:pP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a:t>Eigenmietwert-Steuer abschaffen… </a:t>
            </a:r>
            <a:endParaRPr/>
          </a:p>
        </p:txBody>
      </p:sp>
      <p:sp>
        <p:nvSpPr>
          <p:cNvPr id="142" name="Google Shape;142;p15"/>
          <p:cNvSpPr txBox="1">
            <a:spLocks noGrp="1"/>
          </p:cNvSpPr>
          <p:nvPr>
            <p:ph type="body" idx="4294967295"/>
          </p:nvPr>
        </p:nvSpPr>
        <p:spPr>
          <a:xfrm>
            <a:off x="838200" y="1825625"/>
            <a:ext cx="11201400" cy="435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600"/>
              <a:buNone/>
            </a:pPr>
            <a:r>
              <a:rPr lang="de-DE" sz="2600" b="1"/>
              <a:t>Vorlage A)  </a:t>
            </a:r>
            <a:endParaRPr/>
          </a:p>
          <a:p>
            <a:pPr marL="0" lvl="0" indent="0" algn="l" rtl="0">
              <a:lnSpc>
                <a:spcPct val="100000"/>
              </a:lnSpc>
              <a:spcBef>
                <a:spcPts val="1000"/>
              </a:spcBef>
              <a:spcAft>
                <a:spcPts val="0"/>
              </a:spcAft>
              <a:buClr>
                <a:schemeClr val="dk1"/>
              </a:buClr>
              <a:buSzPts val="2600"/>
              <a:buNone/>
            </a:pPr>
            <a:r>
              <a:rPr lang="de-DE" sz="2600" b="1"/>
              <a:t>Bundesgesetz: Systemwechsel bei der Wohneigentumsbesteuerung </a:t>
            </a:r>
            <a:endParaRPr/>
          </a:p>
          <a:p>
            <a:pPr marL="720000" lvl="1" indent="-359999" algn="l" rtl="0">
              <a:lnSpc>
                <a:spcPct val="100000"/>
              </a:lnSpc>
              <a:spcBef>
                <a:spcPts val="600"/>
              </a:spcBef>
              <a:spcAft>
                <a:spcPts val="0"/>
              </a:spcAft>
              <a:buClr>
                <a:schemeClr val="dk1"/>
              </a:buClr>
              <a:buSzPts val="2000"/>
              <a:buFont typeface="Noto Sans Symbols"/>
              <a:buChar char="→"/>
            </a:pPr>
            <a:r>
              <a:rPr lang="de-DE" sz="2600"/>
              <a:t>neues Gesetz für Abschaffung des Eigenmietwerts</a:t>
            </a:r>
            <a:endParaRPr sz="2600"/>
          </a:p>
          <a:p>
            <a:pPr marL="720000" lvl="1" indent="-359999" algn="l" rtl="0">
              <a:lnSpc>
                <a:spcPct val="100000"/>
              </a:lnSpc>
              <a:spcBef>
                <a:spcPts val="600"/>
              </a:spcBef>
              <a:spcAft>
                <a:spcPts val="0"/>
              </a:spcAft>
              <a:buClr>
                <a:schemeClr val="dk1"/>
              </a:buClr>
              <a:buSzPts val="2000"/>
              <a:buFont typeface="Noto Sans Symbols"/>
              <a:buChar char="→"/>
            </a:pPr>
            <a:r>
              <a:rPr lang="de-DE" sz="2600"/>
              <a:t>Referendum nicht ergriffen</a:t>
            </a:r>
            <a:endParaRPr sz="2600"/>
          </a:p>
          <a:p>
            <a:pPr marL="720000" lvl="1" indent="-359999" algn="l" rtl="0">
              <a:lnSpc>
                <a:spcPct val="100000"/>
              </a:lnSpc>
              <a:spcBef>
                <a:spcPts val="600"/>
              </a:spcBef>
              <a:spcAft>
                <a:spcPts val="0"/>
              </a:spcAft>
              <a:buClr>
                <a:schemeClr val="dk1"/>
              </a:buClr>
              <a:buSzPts val="2000"/>
              <a:buFont typeface="Noto Sans Symbols"/>
              <a:buChar char="→"/>
            </a:pPr>
            <a:r>
              <a:rPr lang="de-DE" sz="2600" u="sng"/>
              <a:t>keine Volksabstimmung</a:t>
            </a:r>
            <a:r>
              <a:rPr lang="de-DE" sz="2600"/>
              <a:t>, aber gekoppelt an Vorlage B</a:t>
            </a:r>
            <a:endParaRPr sz="2600"/>
          </a:p>
          <a:p>
            <a:pPr marL="0" lvl="0" indent="0" algn="l" rtl="0">
              <a:lnSpc>
                <a:spcPct val="100000"/>
              </a:lnSpc>
              <a:spcBef>
                <a:spcPts val="1000"/>
              </a:spcBef>
              <a:spcAft>
                <a:spcPts val="0"/>
              </a:spcAft>
              <a:buClr>
                <a:schemeClr val="dk1"/>
              </a:buClr>
              <a:buSzPts val="2800"/>
              <a:buNone/>
            </a:pPr>
            <a:endParaRPr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a:t>…Bundesbeschluss zustimmen!</a:t>
            </a:r>
            <a:endParaRPr/>
          </a:p>
        </p:txBody>
      </p:sp>
      <p:sp>
        <p:nvSpPr>
          <p:cNvPr id="148" name="Google Shape;148;p16"/>
          <p:cNvSpPr txBox="1">
            <a:spLocks noGrp="1"/>
          </p:cNvSpPr>
          <p:nvPr>
            <p:ph type="body" idx="4294967295"/>
          </p:nvPr>
        </p:nvSpPr>
        <p:spPr>
          <a:xfrm>
            <a:off x="838200" y="1825625"/>
            <a:ext cx="11074400" cy="31908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600"/>
              <a:buNone/>
            </a:pPr>
            <a:r>
              <a:rPr lang="de-DE" sz="2600" b="1"/>
              <a:t>Vorlage B)  </a:t>
            </a:r>
            <a:br>
              <a:rPr lang="de-DE" sz="2600" b="1"/>
            </a:br>
            <a:r>
              <a:rPr lang="de-DE" sz="2600" b="1"/>
              <a:t>Bundesbeschluss: Kt. Liegenschaftssteuern auf Zweitliegenschaften </a:t>
            </a:r>
            <a:endParaRPr/>
          </a:p>
          <a:p>
            <a:pPr marL="719138" lvl="1" indent="-358775" algn="l" rtl="0">
              <a:lnSpc>
                <a:spcPct val="100000"/>
              </a:lnSpc>
              <a:spcBef>
                <a:spcPts val="600"/>
              </a:spcBef>
              <a:spcAft>
                <a:spcPts val="0"/>
              </a:spcAft>
              <a:buClr>
                <a:schemeClr val="dk1"/>
              </a:buClr>
              <a:buSzPts val="2000"/>
              <a:buFont typeface="Noto Sans Symbols"/>
              <a:buChar char="→"/>
            </a:pPr>
            <a:r>
              <a:rPr lang="de-DE" sz="2600"/>
              <a:t>neue Verfassungskompetenz für Kantone zur Einführung einer Objektsteuer auf Zweitliegenschaften</a:t>
            </a:r>
            <a:endParaRPr/>
          </a:p>
          <a:p>
            <a:pPr marL="719138" lvl="1" indent="-358775" algn="l" rtl="0">
              <a:lnSpc>
                <a:spcPct val="100000"/>
              </a:lnSpc>
              <a:spcBef>
                <a:spcPts val="600"/>
              </a:spcBef>
              <a:spcAft>
                <a:spcPts val="0"/>
              </a:spcAft>
              <a:buClr>
                <a:schemeClr val="dk1"/>
              </a:buClr>
              <a:buSzPts val="2000"/>
              <a:buFont typeface="Noto Sans Symbols"/>
              <a:buChar char="→"/>
            </a:pPr>
            <a:r>
              <a:rPr lang="de-DE" sz="2600"/>
              <a:t>keine Pflicht, sondern Möglichkeit zur Erhebung einer solchen Steuer</a:t>
            </a:r>
            <a:endParaRPr/>
          </a:p>
          <a:p>
            <a:pPr marL="719138" lvl="1" indent="-358775" algn="l" rtl="0">
              <a:lnSpc>
                <a:spcPct val="100000"/>
              </a:lnSpc>
              <a:spcBef>
                <a:spcPts val="600"/>
              </a:spcBef>
              <a:spcAft>
                <a:spcPts val="0"/>
              </a:spcAft>
              <a:buClr>
                <a:schemeClr val="dk1"/>
              </a:buClr>
              <a:buSzPts val="2000"/>
              <a:buFont typeface="Noto Sans Symbols"/>
              <a:buChar char="→"/>
            </a:pPr>
            <a:r>
              <a:rPr lang="de-DE" sz="2600"/>
              <a:t>obligatorisches Referendum (Verfassungsänderung: </a:t>
            </a:r>
            <a:br>
              <a:rPr lang="de-DE" sz="2600"/>
            </a:br>
            <a:r>
              <a:rPr lang="de-DE" sz="2600"/>
              <a:t>Volks- und Ständemehr)</a:t>
            </a:r>
            <a:endParaRPr b="1"/>
          </a:p>
        </p:txBody>
      </p:sp>
      <p:sp>
        <p:nvSpPr>
          <p:cNvPr id="149" name="Google Shape;149;p16"/>
          <p:cNvSpPr txBox="1"/>
          <p:nvPr/>
        </p:nvSpPr>
        <p:spPr>
          <a:xfrm>
            <a:off x="838200" y="5356226"/>
            <a:ext cx="11074400" cy="1136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600"/>
              <a:buFont typeface="Arial"/>
              <a:buNone/>
            </a:pPr>
            <a:r>
              <a:rPr lang="de-DE" sz="2600" b="1" i="0" u="none" strike="noStrike" cap="none">
                <a:solidFill>
                  <a:schemeClr val="dk1"/>
                </a:solidFill>
                <a:latin typeface="Arial"/>
                <a:ea typeface="Arial"/>
                <a:cs typeface="Arial"/>
                <a:sym typeface="Arial"/>
              </a:rPr>
              <a:t>Wer den ungerechten Eigenmietwert abschaffen will, </a:t>
            </a:r>
            <a:br>
              <a:rPr lang="de-DE" sz="2600" b="1" i="0" u="none" strike="noStrike" cap="none">
                <a:solidFill>
                  <a:schemeClr val="dk1"/>
                </a:solidFill>
                <a:latin typeface="Arial"/>
                <a:ea typeface="Arial"/>
                <a:cs typeface="Arial"/>
                <a:sym typeface="Arial"/>
              </a:rPr>
            </a:br>
            <a:r>
              <a:rPr lang="de-DE" sz="2600" b="1" i="0" u="none" strike="noStrike" cap="none">
                <a:solidFill>
                  <a:schemeClr val="dk1"/>
                </a:solidFill>
                <a:latin typeface="Arial"/>
                <a:ea typeface="Arial"/>
                <a:cs typeface="Arial"/>
                <a:sym typeface="Arial"/>
              </a:rPr>
              <a:t>sagt </a:t>
            </a:r>
            <a:r>
              <a:rPr lang="de-DE" sz="2600" b="1" i="0" u="none" strike="noStrike" cap="none">
                <a:solidFill>
                  <a:srgbClr val="02A25C"/>
                </a:solidFill>
                <a:latin typeface="Arial"/>
                <a:ea typeface="Arial"/>
                <a:cs typeface="Arial"/>
                <a:sym typeface="Arial"/>
              </a:rPr>
              <a:t>JA zum Bundesbeschluss</a:t>
            </a:r>
            <a:r>
              <a:rPr lang="de-DE" sz="2600" b="1" i="0" u="none" strike="noStrike" cap="none">
                <a:solidFill>
                  <a:schemeClr val="dk1"/>
                </a:solidFill>
                <a:latin typeface="Arial"/>
                <a:ea typeface="Arial"/>
                <a:cs typeface="Arial"/>
                <a:sym typeface="Arial"/>
              </a:rPr>
              <a: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7"/>
          <p:cNvSpPr txBox="1">
            <a:spLocks noGrp="1"/>
          </p:cNvSpPr>
          <p:nvPr>
            <p:ph type="ctrTitle"/>
          </p:nvPr>
        </p:nvSpPr>
        <p:spPr>
          <a:xfrm>
            <a:off x="694800" y="2135617"/>
            <a:ext cx="10800000" cy="2387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rial"/>
              <a:buNone/>
            </a:pPr>
            <a:r>
              <a:rPr lang="de-DE" sz="4000"/>
              <a:t>Fünf zentrale Argumente für die Reform: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8"/>
          <p:cNvSpPr txBox="1">
            <a:spLocks noGrp="1"/>
          </p:cNvSpPr>
          <p:nvPr>
            <p:ph type="body" idx="4294967295"/>
          </p:nvPr>
        </p:nvSpPr>
        <p:spPr>
          <a:xfrm>
            <a:off x="838200" y="1825625"/>
            <a:ext cx="10795000" cy="43513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800"/>
              <a:buNone/>
            </a:pPr>
            <a:r>
              <a:rPr lang="de-DE"/>
              <a:t>Das geltende System fördert die Verschuldung und bestraft jene, die sparen und ihre Schulden amortisieren. Schuldenabbau führt heute zu höheren Einkommenssteuern – ein falscher Anreiz.</a:t>
            </a:r>
            <a:endParaRPr/>
          </a:p>
          <a:p>
            <a:pPr marL="228600" lvl="0" indent="-50800" algn="l" rtl="0">
              <a:lnSpc>
                <a:spcPct val="100000"/>
              </a:lnSpc>
              <a:spcBef>
                <a:spcPts val="1000"/>
              </a:spcBef>
              <a:spcAft>
                <a:spcPts val="0"/>
              </a:spcAft>
              <a:buClr>
                <a:schemeClr val="dk1"/>
              </a:buClr>
              <a:buSzPts val="2800"/>
              <a:buNone/>
            </a:pPr>
            <a:endParaRPr/>
          </a:p>
        </p:txBody>
      </p:sp>
      <p:sp>
        <p:nvSpPr>
          <p:cNvPr id="161" name="Google Shape;16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a:t>1. Eigenverantwortung fördern – </a:t>
            </a:r>
            <a:br>
              <a:rPr lang="de-DE"/>
            </a:br>
            <a:r>
              <a:rPr lang="de-DE"/>
              <a:t>nicht Verschuldung belohnen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9"/>
          <p:cNvSpPr txBox="1">
            <a:spLocks noGrp="1"/>
          </p:cNvSpPr>
          <p:nvPr>
            <p:ph type="body" idx="4294967295"/>
          </p:nvPr>
        </p:nvSpPr>
        <p:spPr>
          <a:xfrm>
            <a:off x="838200" y="1825625"/>
            <a:ext cx="10756900" cy="43513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800"/>
              <a:buNone/>
            </a:pPr>
            <a:r>
              <a:rPr lang="de-DE"/>
              <a:t>Es muss sich lohnen, sparsam zu leben, um schuldenfrei und abgesichert im Alter leben zu können!</a:t>
            </a:r>
            <a:endParaRPr/>
          </a:p>
          <a:p>
            <a:pPr marL="0" lvl="0" indent="0" algn="l" rtl="0">
              <a:lnSpc>
                <a:spcPct val="100000"/>
              </a:lnSpc>
              <a:spcBef>
                <a:spcPts val="1000"/>
              </a:spcBef>
              <a:spcAft>
                <a:spcPts val="0"/>
              </a:spcAft>
              <a:buClr>
                <a:schemeClr val="dk1"/>
              </a:buClr>
              <a:buSzPts val="2800"/>
              <a:buNone/>
            </a:pPr>
            <a:endParaRPr b="1"/>
          </a:p>
        </p:txBody>
      </p:sp>
      <p:sp>
        <p:nvSpPr>
          <p:cNvPr id="167" name="Google Shape;16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a:t>2. Altersvorsorge:</a:t>
            </a:r>
            <a:br>
              <a:rPr lang="de-DE"/>
            </a:br>
            <a:r>
              <a:rPr lang="de-DE"/>
              <a:t>Tragbarkeit des Wohneigentums erleichtern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txBox="1">
            <a:spLocks noGrp="1"/>
          </p:cNvSpPr>
          <p:nvPr>
            <p:ph type="ctrTitle"/>
          </p:nvPr>
        </p:nvSpPr>
        <p:spPr>
          <a:xfrm>
            <a:off x="694800" y="2134800"/>
            <a:ext cx="10800000" cy="2386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000"/>
              <a:buFont typeface="Arial"/>
              <a:buNone/>
            </a:pPr>
            <a:r>
              <a:rPr lang="de-DE"/>
              <a:t>Zum Einstieg drei Fragen: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0"/>
          <p:cNvSpPr txBox="1">
            <a:spLocks noGrp="1"/>
          </p:cNvSpPr>
          <p:nvPr>
            <p:ph type="body" idx="4294967295"/>
          </p:nvPr>
        </p:nvSpPr>
        <p:spPr>
          <a:xfrm>
            <a:off x="838200" y="1825625"/>
            <a:ext cx="10756900" cy="43513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800"/>
              <a:buNone/>
            </a:pPr>
            <a:r>
              <a:rPr lang="de-DE"/>
              <a:t>Der Abzug für Ersterwerber erleichtert jungen Familien den Erwerb von Wohneigentum: kleinere finanzielle Belastung in der Anfangsphase.</a:t>
            </a:r>
            <a:endParaRPr b="1"/>
          </a:p>
        </p:txBody>
      </p:sp>
      <p:sp>
        <p:nvSpPr>
          <p:cNvPr id="173" name="Google Shape;17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a:t>3. Perspektiven schaffen: Wohneigentum für </a:t>
            </a:r>
            <a:br>
              <a:rPr lang="de-DE"/>
            </a:br>
            <a:r>
              <a:rPr lang="de-DE"/>
              <a:t>Junge ermöglichen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1"/>
          <p:cNvSpPr txBox="1">
            <a:spLocks noGrp="1"/>
          </p:cNvSpPr>
          <p:nvPr>
            <p:ph type="body" idx="4294967295"/>
          </p:nvPr>
        </p:nvSpPr>
        <p:spPr>
          <a:xfrm>
            <a:off x="838200" y="1825625"/>
            <a:ext cx="10756900" cy="43513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800"/>
              <a:buNone/>
            </a:pPr>
            <a:r>
              <a:rPr lang="de-DE"/>
              <a:t>Steuersenkungen führen immer zu einer Belebung der Wirtschaft, mehr Investitionen und damit in der Regel letztlich zu Mehrerträgen.</a:t>
            </a:r>
            <a:endParaRPr b="1"/>
          </a:p>
        </p:txBody>
      </p:sp>
      <p:sp>
        <p:nvSpPr>
          <p:cNvPr id="179" name="Google Shape;17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a:t>4. Positive Auswirkungen für die Wirtschaft dank Steuersenkungen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2"/>
          <p:cNvSpPr txBox="1">
            <a:spLocks noGrp="1"/>
          </p:cNvSpPr>
          <p:nvPr>
            <p:ph type="body" idx="4294967295"/>
          </p:nvPr>
        </p:nvSpPr>
        <p:spPr>
          <a:xfrm>
            <a:off x="838200" y="1825625"/>
            <a:ext cx="10756900" cy="43513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800"/>
              <a:buNone/>
            </a:pPr>
            <a:r>
              <a:rPr lang="de-DE"/>
              <a:t>Die Verfassungskompetenz für eine Objektsteuer stärkt die Kantone und respektiert die unterschiedlichen regionalen Situationen.</a:t>
            </a:r>
            <a:endParaRPr b="1"/>
          </a:p>
        </p:txBody>
      </p:sp>
      <p:sp>
        <p:nvSpPr>
          <p:cNvPr id="185" name="Google Shape;18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a:t>5. Kantone respektieren – Föderalismus stärken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3"/>
          <p:cNvSpPr txBox="1">
            <a:spLocks noGrp="1"/>
          </p:cNvSpPr>
          <p:nvPr>
            <p:ph type="ctrTitle"/>
          </p:nvPr>
        </p:nvSpPr>
        <p:spPr>
          <a:xfrm>
            <a:off x="694800" y="2134800"/>
            <a:ext cx="10800000" cy="2386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000"/>
              <a:buFont typeface="Arial"/>
              <a:buNone/>
            </a:pPr>
            <a:r>
              <a:rPr lang="de-DE"/>
              <a:t>Die Kampagne Sujets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4"/>
          <p:cNvPicPr preferRelativeResize="0">
            <a:picLocks noGrp="1"/>
          </p:cNvPicPr>
          <p:nvPr>
            <p:ph type="body" idx="1"/>
          </p:nvPr>
        </p:nvPicPr>
        <p:blipFill rotWithShape="1">
          <a:blip r:embed="rId3">
            <a:alphaModFix/>
          </a:blip>
          <a:srcRect/>
          <a:stretch/>
        </p:blipFill>
        <p:spPr>
          <a:xfrm>
            <a:off x="838200" y="919162"/>
            <a:ext cx="10530525" cy="5019675"/>
          </a:xfrm>
          <a:prstGeom prst="rect">
            <a:avLst/>
          </a:prstGeom>
          <a:noFill/>
          <a:ln>
            <a:noFill/>
          </a:ln>
          <a:effectLst>
            <a:outerShdw blurRad="190500" sx="102000" sy="102000" algn="ctr" rotWithShape="0">
              <a:srgbClr val="000000">
                <a:alpha val="2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5"/>
          <p:cNvPicPr preferRelativeResize="0">
            <a:picLocks noGrp="1"/>
          </p:cNvPicPr>
          <p:nvPr>
            <p:ph type="body" idx="1"/>
          </p:nvPr>
        </p:nvPicPr>
        <p:blipFill rotWithShape="1">
          <a:blip r:embed="rId3">
            <a:alphaModFix/>
          </a:blip>
          <a:srcRect/>
          <a:stretch/>
        </p:blipFill>
        <p:spPr>
          <a:xfrm>
            <a:off x="838200" y="919162"/>
            <a:ext cx="10530525" cy="5019675"/>
          </a:xfrm>
          <a:prstGeom prst="rect">
            <a:avLst/>
          </a:prstGeom>
          <a:noFill/>
          <a:ln>
            <a:noFill/>
          </a:ln>
          <a:effectLst>
            <a:outerShdw blurRad="190500" sx="102000" sy="102000" algn="ctr" rotWithShape="0">
              <a:srgbClr val="000000">
                <a:alpha val="2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a:t>Anhang</a:t>
            </a:r>
            <a:endParaRPr/>
          </a:p>
        </p:txBody>
      </p:sp>
      <p:sp>
        <p:nvSpPr>
          <p:cNvPr id="210" name="Google Shape;210;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360000" lvl="0" indent="-360000" algn="l" rtl="0">
              <a:lnSpc>
                <a:spcPct val="100000"/>
              </a:lnSpc>
              <a:spcBef>
                <a:spcPts val="0"/>
              </a:spcBef>
              <a:spcAft>
                <a:spcPts val="0"/>
              </a:spcAft>
              <a:buClr>
                <a:schemeClr val="dk1"/>
              </a:buClr>
              <a:buSzPts val="2800"/>
              <a:buChar char="•"/>
            </a:pPr>
            <a:r>
              <a:rPr lang="de-DE"/>
              <a:t>Folien zu Fact Sheets</a:t>
            </a:r>
            <a:endParaRPr/>
          </a:p>
          <a:p>
            <a:pPr marL="360000" lvl="0" indent="-360000" algn="l" rtl="0">
              <a:lnSpc>
                <a:spcPct val="100000"/>
              </a:lnSpc>
              <a:spcBef>
                <a:spcPts val="2000"/>
              </a:spcBef>
              <a:spcAft>
                <a:spcPts val="0"/>
              </a:spcAft>
              <a:buClr>
                <a:schemeClr val="dk1"/>
              </a:buClr>
              <a:buSzPts val="2800"/>
              <a:buChar char="•"/>
            </a:pPr>
            <a:r>
              <a:rPr lang="de-DE"/>
              <a:t>Falsche Behauptungen der Gegner widerlegt</a:t>
            </a:r>
            <a:endParaRPr/>
          </a:p>
          <a:p>
            <a:pPr marL="360000" lvl="0" indent="-182200" algn="l" rtl="0">
              <a:lnSpc>
                <a:spcPct val="100000"/>
              </a:lnSpc>
              <a:spcBef>
                <a:spcPts val="2000"/>
              </a:spcBef>
              <a:spcAft>
                <a:spcPts val="0"/>
              </a:spcAft>
              <a:buClr>
                <a:schemeClr val="dk1"/>
              </a:buClr>
              <a:buSzPts val="28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a:t>Die quotal-restriktive Methode</a:t>
            </a:r>
            <a:endParaRPr/>
          </a:p>
        </p:txBody>
      </p:sp>
      <p:sp>
        <p:nvSpPr>
          <p:cNvPr id="216" name="Google Shape;216;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360000" lvl="0" indent="-360000" algn="l" rtl="0">
              <a:lnSpc>
                <a:spcPct val="100000"/>
              </a:lnSpc>
              <a:spcBef>
                <a:spcPts val="0"/>
              </a:spcBef>
              <a:spcAft>
                <a:spcPts val="0"/>
              </a:spcAft>
              <a:buClr>
                <a:schemeClr val="dk1"/>
              </a:buClr>
              <a:buSzPts val="2800"/>
              <a:buChar char="•"/>
            </a:pPr>
            <a:r>
              <a:rPr lang="de-DE"/>
              <a:t>Schuldenabzug an Beispielen erklären.</a:t>
            </a:r>
            <a:endParaRPr/>
          </a:p>
          <a:p>
            <a:pPr marL="360000" lvl="0" indent="-182200" algn="l" rtl="0">
              <a:lnSpc>
                <a:spcPct val="100000"/>
              </a:lnSpc>
              <a:spcBef>
                <a:spcPts val="2000"/>
              </a:spcBef>
              <a:spcAft>
                <a:spcPts val="0"/>
              </a:spcAft>
              <a:buClr>
                <a:schemeClr val="dk1"/>
              </a:buClr>
              <a:buSzPts val="28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a:t>Studie Verteilungswirkung</a:t>
            </a:r>
            <a:endParaRPr/>
          </a:p>
        </p:txBody>
      </p:sp>
      <p:sp>
        <p:nvSpPr>
          <p:cNvPr id="222" name="Google Shape;222;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360000" lvl="0" indent="-360000" algn="l" rtl="0">
              <a:lnSpc>
                <a:spcPct val="100000"/>
              </a:lnSpc>
              <a:spcBef>
                <a:spcPts val="0"/>
              </a:spcBef>
              <a:spcAft>
                <a:spcPts val="0"/>
              </a:spcAft>
              <a:buClr>
                <a:schemeClr val="dk1"/>
              </a:buClr>
              <a:buSzPts val="2800"/>
              <a:buChar char="•"/>
            </a:pPr>
            <a:r>
              <a:rPr lang="de-DE"/>
              <a:t>Schuldenabzug an Beispielen erklären.</a:t>
            </a:r>
            <a:endParaRPr/>
          </a:p>
          <a:p>
            <a:pPr marL="0" lvl="0" indent="0" algn="l" rtl="0">
              <a:lnSpc>
                <a:spcPct val="100000"/>
              </a:lnSpc>
              <a:spcBef>
                <a:spcPts val="2000"/>
              </a:spcBef>
              <a:spcAft>
                <a:spcPts val="0"/>
              </a:spcAft>
              <a:buClr>
                <a:schemeClr val="dk1"/>
              </a:buClr>
              <a:buSzPts val="28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3"/>
          <p:cNvSpPr txBox="1">
            <a:spLocks noGrp="1"/>
          </p:cNvSpPr>
          <p:nvPr>
            <p:ph type="body" idx="4294967295"/>
          </p:nvPr>
        </p:nvSpPr>
        <p:spPr>
          <a:xfrm>
            <a:off x="4856204" y="986632"/>
            <a:ext cx="6450227" cy="53153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None/>
            </a:pPr>
            <a:r>
              <a:rPr lang="de-DE" b="1"/>
              <a:t>Sollen Autobesitzer fiktive Kosten für die theoretische Miete ihres Autos versteuern müssen?</a:t>
            </a:r>
            <a:endParaRPr/>
          </a:p>
        </p:txBody>
      </p:sp>
      <p:pic>
        <p:nvPicPr>
          <p:cNvPr id="70" name="Google Shape;70;p3"/>
          <p:cNvPicPr preferRelativeResize="0">
            <a:picLocks noGrp="1"/>
          </p:cNvPicPr>
          <p:nvPr>
            <p:ph type="pic" idx="2"/>
          </p:nvPr>
        </p:nvPicPr>
        <p:blipFill>
          <a:blip r:embed="rId3"/>
          <a:srcRect l="5905" r="5905"/>
          <a:stretch/>
        </p:blipFill>
        <p:spPr>
          <a:xfrm>
            <a:off x="0" y="-11110"/>
            <a:ext cx="4038600" cy="686911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a:t>Mehr- oder Mindereinnahmen</a:t>
            </a:r>
            <a:endParaRPr/>
          </a:p>
        </p:txBody>
      </p:sp>
      <p:sp>
        <p:nvSpPr>
          <p:cNvPr id="228" name="Google Shape;228;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360000" lvl="0" indent="-360000" algn="l" rtl="0">
              <a:lnSpc>
                <a:spcPct val="100000"/>
              </a:lnSpc>
              <a:spcBef>
                <a:spcPts val="0"/>
              </a:spcBef>
              <a:spcAft>
                <a:spcPts val="0"/>
              </a:spcAft>
              <a:buClr>
                <a:schemeClr val="dk1"/>
              </a:buClr>
              <a:buSzPts val="2800"/>
              <a:buChar char="•"/>
            </a:pPr>
            <a:r>
              <a:rPr lang="de-DE"/>
              <a:t>Eine Frage des Zinssatzes</a:t>
            </a:r>
            <a:endParaRPr/>
          </a:p>
          <a:p>
            <a:pPr marL="0" lvl="0" indent="0" algn="l" rtl="0">
              <a:lnSpc>
                <a:spcPct val="100000"/>
              </a:lnSpc>
              <a:spcBef>
                <a:spcPts val="2000"/>
              </a:spcBef>
              <a:spcAft>
                <a:spcPts val="0"/>
              </a:spcAft>
              <a:buClr>
                <a:schemeClr val="dk1"/>
              </a:buClr>
              <a:buSzPts val="28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de-DE"/>
              <a:t>Falsche Behauptungen der Gegner</a:t>
            </a:r>
            <a:endParaRPr/>
          </a:p>
        </p:txBody>
      </p:sp>
      <p:sp>
        <p:nvSpPr>
          <p:cNvPr id="234" name="Google Shape;234;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360000" lvl="0" indent="-360000" algn="l" rtl="0">
              <a:lnSpc>
                <a:spcPct val="100000"/>
              </a:lnSpc>
              <a:spcBef>
                <a:spcPts val="0"/>
              </a:spcBef>
              <a:spcAft>
                <a:spcPts val="0"/>
              </a:spcAft>
              <a:buClr>
                <a:schemeClr val="dk1"/>
              </a:buClr>
              <a:buSzPts val="2800"/>
              <a:buChar char="•"/>
            </a:pPr>
            <a:r>
              <a:rPr lang="de-DE"/>
              <a:t>Höhere Steuern bei Bund, Kantonen und Gemeinden</a:t>
            </a:r>
            <a:endParaRPr/>
          </a:p>
          <a:p>
            <a:pPr marL="360000" lvl="0" indent="-360000" algn="l" rtl="0">
              <a:lnSpc>
                <a:spcPct val="100000"/>
              </a:lnSpc>
              <a:spcBef>
                <a:spcPts val="2000"/>
              </a:spcBef>
              <a:spcAft>
                <a:spcPts val="0"/>
              </a:spcAft>
              <a:buClr>
                <a:schemeClr val="dk1"/>
              </a:buClr>
              <a:buSzPts val="2800"/>
              <a:buChar char="•"/>
            </a:pPr>
            <a:r>
              <a:rPr lang="de-DE"/>
              <a:t>Steuerausfälle führen zu Kürzungen bei der AHV, Bildung und Forschung </a:t>
            </a:r>
            <a:endParaRPr/>
          </a:p>
          <a:p>
            <a:pPr marL="360000" lvl="0" indent="-182200" algn="l" rtl="0">
              <a:lnSpc>
                <a:spcPct val="100000"/>
              </a:lnSpc>
              <a:spcBef>
                <a:spcPts val="2000"/>
              </a:spcBef>
              <a:spcAft>
                <a:spcPts val="0"/>
              </a:spcAft>
              <a:buClr>
                <a:schemeClr val="dk1"/>
              </a:buClr>
              <a:buSzPts val="2800"/>
              <a:buNone/>
            </a:pPr>
            <a:endParaRPr/>
          </a:p>
          <a:p>
            <a:pPr marL="360000" lvl="0" indent="-182200" algn="l" rtl="0">
              <a:lnSpc>
                <a:spcPct val="100000"/>
              </a:lnSpc>
              <a:spcBef>
                <a:spcPts val="2000"/>
              </a:spcBef>
              <a:spcAft>
                <a:spcPts val="0"/>
              </a:spcAft>
              <a:buClr>
                <a:schemeClr val="dk1"/>
              </a:buClr>
              <a:buSzPts val="2800"/>
              <a:buNone/>
            </a:pPr>
            <a:endParaRPr/>
          </a:p>
          <a:p>
            <a:pPr marL="360000" lvl="0" indent="-182200" algn="l" rtl="0">
              <a:lnSpc>
                <a:spcPct val="100000"/>
              </a:lnSpc>
              <a:spcBef>
                <a:spcPts val="2000"/>
              </a:spcBef>
              <a:spcAft>
                <a:spcPts val="0"/>
              </a:spcAft>
              <a:buClr>
                <a:schemeClr val="dk1"/>
              </a:buClr>
              <a:buSzPts val="2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4"/>
          <p:cNvSpPr txBox="1">
            <a:spLocks noGrp="1"/>
          </p:cNvSpPr>
          <p:nvPr>
            <p:ph type="body" idx="4294967295"/>
          </p:nvPr>
        </p:nvSpPr>
        <p:spPr>
          <a:xfrm>
            <a:off x="4856204" y="986632"/>
            <a:ext cx="6450227" cy="53153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None/>
            </a:pPr>
            <a:r>
              <a:rPr lang="de-DE" b="1"/>
              <a:t>Sollen Skibesitzer fiktive Kosten für die theoretische Miete ihrer Skis als Einkommen versteuern müssen?</a:t>
            </a:r>
            <a:endParaRPr/>
          </a:p>
        </p:txBody>
      </p:sp>
      <p:pic>
        <p:nvPicPr>
          <p:cNvPr id="76" name="Google Shape;76;p4"/>
          <p:cNvPicPr preferRelativeResize="0">
            <a:picLocks noGrp="1"/>
          </p:cNvPicPr>
          <p:nvPr>
            <p:ph type="pic" idx="2"/>
          </p:nvPr>
        </p:nvPicPr>
        <p:blipFill>
          <a:blip r:embed="rId3"/>
          <a:srcRect l="5905" r="5905"/>
          <a:stretch/>
        </p:blipFill>
        <p:spPr>
          <a:xfrm>
            <a:off x="0" y="-11110"/>
            <a:ext cx="4038600" cy="686911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5"/>
          <p:cNvSpPr txBox="1">
            <a:spLocks noGrp="1"/>
          </p:cNvSpPr>
          <p:nvPr>
            <p:ph type="body" idx="4294967295"/>
          </p:nvPr>
        </p:nvSpPr>
        <p:spPr>
          <a:xfrm>
            <a:off x="4856204" y="986632"/>
            <a:ext cx="6450227" cy="53153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None/>
            </a:pPr>
            <a:r>
              <a:rPr lang="de-DE" b="1"/>
              <a:t>Soll der Staat Steuern auf Einkommen erheben, das</a:t>
            </a:r>
            <a:br>
              <a:rPr lang="de-DE" b="1"/>
            </a:br>
            <a:r>
              <a:rPr lang="de-DE" b="1"/>
              <a:t>es gar nicht gibt?</a:t>
            </a:r>
            <a:endParaRPr/>
          </a:p>
        </p:txBody>
      </p:sp>
      <p:pic>
        <p:nvPicPr>
          <p:cNvPr id="82" name="Google Shape;82;p5"/>
          <p:cNvPicPr preferRelativeResize="0">
            <a:picLocks noGrp="1"/>
          </p:cNvPicPr>
          <p:nvPr>
            <p:ph type="pic" idx="2"/>
          </p:nvPr>
        </p:nvPicPr>
        <p:blipFill>
          <a:blip r:embed="rId3"/>
          <a:srcRect l="7526" t="-151" r="10097" b="6742"/>
          <a:stretch>
            <a:fillRect/>
          </a:stretch>
        </p:blipFill>
        <p:spPr>
          <a:xfrm>
            <a:off x="0" y="-11110"/>
            <a:ext cx="4038600" cy="686911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6"/>
          <p:cNvSpPr txBox="1">
            <a:spLocks noGrp="1"/>
          </p:cNvSpPr>
          <p:nvPr>
            <p:ph type="body" idx="4294967295"/>
          </p:nvPr>
        </p:nvSpPr>
        <p:spPr>
          <a:xfrm>
            <a:off x="4856204" y="986632"/>
            <a:ext cx="6717845" cy="53153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None/>
            </a:pPr>
            <a:r>
              <a:rPr lang="de-DE" dirty="0"/>
              <a:t>Oder anders gesagt:</a:t>
            </a:r>
            <a:br>
              <a:rPr lang="de-DE" dirty="0"/>
            </a:br>
            <a:endParaRPr b="1" dirty="0"/>
          </a:p>
          <a:p>
            <a:pPr marL="0" lvl="0" indent="0" algn="l" rtl="0">
              <a:lnSpc>
                <a:spcPct val="90000"/>
              </a:lnSpc>
              <a:spcBef>
                <a:spcPts val="1000"/>
              </a:spcBef>
              <a:spcAft>
                <a:spcPts val="0"/>
              </a:spcAft>
              <a:buClr>
                <a:schemeClr val="dk1"/>
              </a:buClr>
              <a:buSzPts val="2800"/>
              <a:buNone/>
            </a:pPr>
            <a:r>
              <a:rPr lang="de-DE" b="1" dirty="0"/>
              <a:t>Soll der Staat Eigenmietwert-Steuern erheben?</a:t>
            </a:r>
            <a:endParaRPr dirty="0"/>
          </a:p>
        </p:txBody>
      </p:sp>
      <p:pic>
        <p:nvPicPr>
          <p:cNvPr id="88" name="Google Shape;88;p6"/>
          <p:cNvPicPr preferRelativeResize="0">
            <a:picLocks noGrp="1"/>
          </p:cNvPicPr>
          <p:nvPr>
            <p:ph type="pic" idx="2"/>
          </p:nvPr>
        </p:nvPicPr>
        <p:blipFill>
          <a:blip r:embed="rId3"/>
          <a:srcRect l="44679" r="10967"/>
          <a:stretch>
            <a:fillRect/>
          </a:stretch>
        </p:blipFill>
        <p:spPr>
          <a:xfrm>
            <a:off x="0" y="-11110"/>
            <a:ext cx="4038600" cy="686911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7"/>
          <p:cNvSpPr txBox="1">
            <a:spLocks noGrp="1"/>
          </p:cNvSpPr>
          <p:nvPr>
            <p:ph type="ctrTitle"/>
          </p:nvPr>
        </p:nvSpPr>
        <p:spPr>
          <a:xfrm>
            <a:off x="694800" y="3503171"/>
            <a:ext cx="10800000" cy="2386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rial"/>
              <a:buNone/>
            </a:pPr>
            <a:r>
              <a:rPr lang="de-DE" sz="4000" b="0"/>
              <a:t>Und das soll er auch bei den Eigentümern</a:t>
            </a:r>
            <a:br>
              <a:rPr lang="de-DE" sz="4000" b="0"/>
            </a:br>
            <a:r>
              <a:rPr lang="de-DE" sz="4000" b="0"/>
              <a:t>von selbstgenutztem Wohneigentum nicht</a:t>
            </a:r>
            <a:r>
              <a:rPr lang="de-DE" sz="4000" b="0">
                <a:latin typeface="Arial"/>
                <a:ea typeface="Arial"/>
                <a:cs typeface="Arial"/>
                <a:sym typeface="Arial"/>
              </a:rPr>
              <a:t>!</a:t>
            </a:r>
            <a:endParaRPr sz="4000" b="0"/>
          </a:p>
        </p:txBody>
      </p:sp>
      <p:sp>
        <p:nvSpPr>
          <p:cNvPr id="94" name="Google Shape;94;p7"/>
          <p:cNvSpPr txBox="1"/>
          <p:nvPr/>
        </p:nvSpPr>
        <p:spPr>
          <a:xfrm>
            <a:off x="783813" y="1116371"/>
            <a:ext cx="10800000" cy="23868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0000"/>
              <a:buFont typeface="Arial"/>
              <a:buNone/>
            </a:pPr>
            <a:r>
              <a:rPr lang="de-DE" sz="20000" b="1" i="0" u="none" strike="noStrike" cap="none">
                <a:solidFill>
                  <a:schemeClr val="lt1"/>
                </a:solidFill>
                <a:latin typeface="Arial"/>
                <a:ea typeface="Arial"/>
                <a:cs typeface="Arial"/>
                <a:sym typeface="Arial"/>
              </a:rPr>
              <a:t>NEIN!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8"/>
          <p:cNvSpPr txBox="1">
            <a:spLocks noGrp="1"/>
          </p:cNvSpPr>
          <p:nvPr>
            <p:ph type="ctrTitle"/>
          </p:nvPr>
        </p:nvSpPr>
        <p:spPr>
          <a:xfrm>
            <a:off x="694800" y="3503171"/>
            <a:ext cx="10800000" cy="2386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rial"/>
              <a:buNone/>
            </a:pPr>
            <a:r>
              <a:rPr lang="de-DE" sz="4000" b="0">
                <a:latin typeface="Arial"/>
                <a:ea typeface="Arial"/>
                <a:cs typeface="Arial"/>
                <a:sym typeface="Arial"/>
              </a:rPr>
              <a:t>Denn das ist </a:t>
            </a:r>
            <a:r>
              <a:rPr lang="de-DE" sz="4000">
                <a:latin typeface="Arial"/>
                <a:ea typeface="Arial"/>
                <a:cs typeface="Arial"/>
                <a:sym typeface="Arial"/>
              </a:rPr>
              <a:t>ungerecht</a:t>
            </a:r>
            <a:r>
              <a:rPr lang="de-DE" sz="4000" b="0">
                <a:latin typeface="Arial"/>
                <a:ea typeface="Arial"/>
                <a:cs typeface="Arial"/>
                <a:sym typeface="Arial"/>
              </a:rPr>
              <a:t>. Niemand </a:t>
            </a:r>
            <a:br>
              <a:rPr lang="de-DE" sz="4000" b="0">
                <a:latin typeface="Arial"/>
                <a:ea typeface="Arial"/>
                <a:cs typeface="Arial"/>
                <a:sym typeface="Arial"/>
              </a:rPr>
            </a:br>
            <a:r>
              <a:rPr lang="de-DE" sz="4000" b="0">
                <a:latin typeface="Arial"/>
                <a:ea typeface="Arial"/>
                <a:cs typeface="Arial"/>
                <a:sym typeface="Arial"/>
              </a:rPr>
              <a:t>soll Einkommen versteuern müssen, </a:t>
            </a:r>
            <a:br>
              <a:rPr lang="de-DE" sz="4000" b="0">
                <a:latin typeface="Arial"/>
                <a:ea typeface="Arial"/>
                <a:cs typeface="Arial"/>
                <a:sym typeface="Arial"/>
              </a:rPr>
            </a:br>
            <a:r>
              <a:rPr lang="de-DE" sz="4000" b="0">
                <a:latin typeface="Arial"/>
                <a:ea typeface="Arial"/>
                <a:cs typeface="Arial"/>
                <a:sym typeface="Arial"/>
              </a:rPr>
              <a:t>das es gar nicht gibt!</a:t>
            </a:r>
            <a:endParaRPr sz="4000"/>
          </a:p>
        </p:txBody>
      </p:sp>
      <p:sp>
        <p:nvSpPr>
          <p:cNvPr id="100" name="Google Shape;100;p8"/>
          <p:cNvSpPr txBox="1"/>
          <p:nvPr/>
        </p:nvSpPr>
        <p:spPr>
          <a:xfrm>
            <a:off x="783813" y="1116371"/>
            <a:ext cx="10800000" cy="23868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0000"/>
              <a:buFont typeface="Arial"/>
              <a:buNone/>
            </a:pPr>
            <a:r>
              <a:rPr lang="de-DE" sz="20000" b="1" i="0" u="none" strike="noStrike" cap="none">
                <a:solidFill>
                  <a:schemeClr val="lt1"/>
                </a:solidFill>
                <a:latin typeface="Arial"/>
                <a:ea typeface="Arial"/>
                <a:cs typeface="Arial"/>
                <a:sym typeface="Arial"/>
              </a:rPr>
              <a:t>NEIN!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9"/>
          <p:cNvSpPr txBox="1">
            <a:spLocks noGrp="1"/>
          </p:cNvSpPr>
          <p:nvPr>
            <p:ph type="ctrTitle"/>
          </p:nvPr>
        </p:nvSpPr>
        <p:spPr>
          <a:xfrm>
            <a:off x="694800" y="2135617"/>
            <a:ext cx="10800000" cy="2387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rial"/>
              <a:buNone/>
            </a:pPr>
            <a:r>
              <a:rPr lang="de-DE" sz="4000" dirty="0"/>
              <a:t>Die ungerechte Eigenmietwertsteuer gehört endlich abgeschafft!</a:t>
            </a:r>
            <a:endParaRPr dirty="0"/>
          </a:p>
        </p:txBody>
      </p:sp>
    </p:spTree>
  </p:cSld>
  <p:clrMapOvr>
    <a:masterClrMapping/>
  </p:clrMapOvr>
</p:sld>
</file>

<file path=ppt/theme/theme1.xml><?xml version="1.0" encoding="utf-8"?>
<a:theme xmlns:a="http://schemas.openxmlformats.org/drawingml/2006/main" name="HEV Geistersteuer">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748</Words>
  <Application>Microsoft Macintosh PowerPoint</Application>
  <PresentationFormat>Breitbild</PresentationFormat>
  <Paragraphs>78</Paragraphs>
  <Slides>31</Slides>
  <Notes>31</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31</vt:i4>
      </vt:variant>
    </vt:vector>
  </HeadingPairs>
  <TitlesOfParts>
    <vt:vector size="34" baseType="lpstr">
      <vt:lpstr>Arial</vt:lpstr>
      <vt:lpstr>Noto Sans Symbols</vt:lpstr>
      <vt:lpstr>HEV Geistersteuer</vt:lpstr>
      <vt:lpstr>PowerPoint-Präsentation</vt:lpstr>
      <vt:lpstr>Zum Einstieg drei Fragen:</vt:lpstr>
      <vt:lpstr>PowerPoint-Präsentation</vt:lpstr>
      <vt:lpstr>PowerPoint-Präsentation</vt:lpstr>
      <vt:lpstr>PowerPoint-Präsentation</vt:lpstr>
      <vt:lpstr>PowerPoint-Präsentation</vt:lpstr>
      <vt:lpstr>Und das soll er auch bei den Eigentümern von selbstgenutztem Wohneigentum nicht!</vt:lpstr>
      <vt:lpstr>Denn das ist ungerecht. Niemand  soll Einkommen versteuern müssen,  das es gar nicht gibt!</vt:lpstr>
      <vt:lpstr>Die ungerechte Eigenmietwertsteuer gehört endlich abgeschafft!</vt:lpstr>
      <vt:lpstr>Der Eigenmietwert ist eine ungerechte Eigenmietwert-Steuer  </vt:lpstr>
      <vt:lpstr>Ursprung der Eigenmietwert-Steuer </vt:lpstr>
      <vt:lpstr>Eigenmietwert-Steuer verhindert  sicheres Wohnen im Alter</vt:lpstr>
      <vt:lpstr>Eigenmietwert-Steuer belastet Familien</vt:lpstr>
      <vt:lpstr>Vorlage ganz konkret</vt:lpstr>
      <vt:lpstr>Eigenmietwert-Steuer abschaffen… </vt:lpstr>
      <vt:lpstr>…Bundesbeschluss zustimmen!</vt:lpstr>
      <vt:lpstr>Fünf zentrale Argumente für die Reform:</vt:lpstr>
      <vt:lpstr>1. Eigenverantwortung fördern –  nicht Verschuldung belohnen</vt:lpstr>
      <vt:lpstr>2. Altersvorsorge: Tragbarkeit des Wohneigentums erleichtern</vt:lpstr>
      <vt:lpstr>3. Perspektiven schaffen: Wohneigentum für  Junge ermöglichen</vt:lpstr>
      <vt:lpstr>4. Positive Auswirkungen für die Wirtschaft dank Steuersenkungen</vt:lpstr>
      <vt:lpstr>5. Kantone respektieren – Föderalismus stärken</vt:lpstr>
      <vt:lpstr>Die Kampagne Sujets</vt:lpstr>
      <vt:lpstr>PowerPoint-Präsentation</vt:lpstr>
      <vt:lpstr>PowerPoint-Präsentation</vt:lpstr>
      <vt:lpstr>PowerPoint-Präsentation</vt:lpstr>
      <vt:lpstr>Anhang</vt:lpstr>
      <vt:lpstr>Die quotal-restriktive Methode</vt:lpstr>
      <vt:lpstr>Studie Verteilungswirkung</vt:lpstr>
      <vt:lpstr>Mehr- oder Mindereinnahmen</vt:lpstr>
      <vt:lpstr>Falsche Behauptungen der Gegner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Evgeny Nuzhaev</dc:creator>
  <cp:lastModifiedBy>Evgeny Nuzhaev</cp:lastModifiedBy>
  <cp:revision>5</cp:revision>
  <dcterms:created xsi:type="dcterms:W3CDTF">2025-05-20T11:55:05Z</dcterms:created>
  <dcterms:modified xsi:type="dcterms:W3CDTF">2025-07-31T09:12:47Z</dcterms:modified>
</cp:coreProperties>
</file>